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sldIdLst>
    <p:sldId id="256" r:id="rId2"/>
    <p:sldId id="282" r:id="rId3"/>
    <p:sldId id="1215" r:id="rId4"/>
    <p:sldId id="1216" r:id="rId5"/>
    <p:sldId id="1211" r:id="rId6"/>
    <p:sldId id="1212" r:id="rId7"/>
    <p:sldId id="1218" r:id="rId8"/>
    <p:sldId id="1214" r:id="rId9"/>
    <p:sldId id="1217" r:id="rId10"/>
    <p:sldId id="602" r:id="rId11"/>
    <p:sldId id="273" r:id="rId12"/>
    <p:sldId id="274" r:id="rId13"/>
    <p:sldId id="275" r:id="rId14"/>
    <p:sldId id="27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215"/>
            <p14:sldId id="1216"/>
            <p14:sldId id="1211"/>
            <p14:sldId id="1212"/>
            <p14:sldId id="1218"/>
            <p14:sldId id="1214"/>
            <p14:sldId id="1217"/>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89" d="100"/>
          <a:sy n="89" d="100"/>
        </p:scale>
        <p:origin x="432"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4" Type="http://schemas.openxmlformats.org/officeDocument/2006/relationships/image" Target="../media/image2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5" Type="http://schemas.openxmlformats.org/officeDocument/2006/relationships/image" Target="../media/image32.wmf"/><Relationship Id="rId4"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2021-10-15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inner product and orthogonal bases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inner product and orthogonal bases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inner product and orthogonal bases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inner product and orthogonal bases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inner product and orthogonal bases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inner product and orthogonal bases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inner product and orthogonal bases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inner product and orthogonal bases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inner product and orthogonal bases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inner product and orthogonal bases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inner product and orthogonal bases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18" Type="http://schemas.openxmlformats.org/officeDocument/2006/relationships/image" Target="../media/image8.png"/><Relationship Id="rId3" Type="http://schemas.microsoft.com/office/2007/relationships/media" Target="../media/media3.m4a"/><Relationship Id="rId7" Type="http://schemas.openxmlformats.org/officeDocument/2006/relationships/image" Target="../media/image9.wmf"/><Relationship Id="rId12" Type="http://schemas.openxmlformats.org/officeDocument/2006/relationships/oleObject" Target="../embeddings/oleObject4.bin"/><Relationship Id="rId17" Type="http://schemas.openxmlformats.org/officeDocument/2006/relationships/image" Target="../media/image14.wmf"/><Relationship Id="rId2" Type="http://schemas.openxmlformats.org/officeDocument/2006/relationships/tags" Target="../tags/tag1.xml"/><Relationship Id="rId16" Type="http://schemas.openxmlformats.org/officeDocument/2006/relationships/oleObject" Target="../embeddings/oleObject6.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5" Type="http://schemas.openxmlformats.org/officeDocument/2006/relationships/image" Target="../media/image13.wmf"/><Relationship Id="rId10" Type="http://schemas.openxmlformats.org/officeDocument/2006/relationships/oleObject" Target="../embeddings/oleObject3.bin"/><Relationship Id="rId4" Type="http://schemas.openxmlformats.org/officeDocument/2006/relationships/audio" Target="../media/media3.m4a"/><Relationship Id="rId9" Type="http://schemas.openxmlformats.org/officeDocument/2006/relationships/image" Target="../media/image10.wmf"/><Relationship Id="rId1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8.bin"/><Relationship Id="rId3" Type="http://schemas.microsoft.com/office/2007/relationships/media" Target="../media/media4.m4a"/><Relationship Id="rId7" Type="http://schemas.openxmlformats.org/officeDocument/2006/relationships/image" Target="../media/image15.wmf"/><Relationship Id="rId12" Type="http://schemas.openxmlformats.org/officeDocument/2006/relationships/image" Target="../media/image8.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17.wmf"/><Relationship Id="rId5" Type="http://schemas.openxmlformats.org/officeDocument/2006/relationships/slideLayout" Target="../slideLayouts/slideLayout2.xml"/><Relationship Id="rId10" Type="http://schemas.openxmlformats.org/officeDocument/2006/relationships/oleObject" Target="../embeddings/oleObject9.bin"/><Relationship Id="rId4" Type="http://schemas.openxmlformats.org/officeDocument/2006/relationships/audio" Target="../media/media4.m4a"/><Relationship Id="rId9" Type="http://schemas.openxmlformats.org/officeDocument/2006/relationships/image" Target="../media/image16.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1.bin"/><Relationship Id="rId3" Type="http://schemas.microsoft.com/office/2007/relationships/media" Target="../media/media5.m4a"/><Relationship Id="rId7" Type="http://schemas.openxmlformats.org/officeDocument/2006/relationships/image" Target="../media/image18.wmf"/><Relationship Id="rId12" Type="http://schemas.openxmlformats.org/officeDocument/2006/relationships/image" Target="../media/image8.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10.bin"/><Relationship Id="rId11" Type="http://schemas.openxmlformats.org/officeDocument/2006/relationships/image" Target="../media/image20.wmf"/><Relationship Id="rId5" Type="http://schemas.openxmlformats.org/officeDocument/2006/relationships/slideLayout" Target="../slideLayouts/slideLayout2.xml"/><Relationship Id="rId10" Type="http://schemas.openxmlformats.org/officeDocument/2006/relationships/oleObject" Target="../embeddings/oleObject12.bin"/><Relationship Id="rId4" Type="http://schemas.openxmlformats.org/officeDocument/2006/relationships/audio" Target="../media/media5.m4a"/><Relationship Id="rId9" Type="http://schemas.openxmlformats.org/officeDocument/2006/relationships/image" Target="../media/image19.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4.bin"/><Relationship Id="rId3" Type="http://schemas.microsoft.com/office/2007/relationships/media" Target="../media/media6.m4a"/><Relationship Id="rId7" Type="http://schemas.openxmlformats.org/officeDocument/2006/relationships/image" Target="../media/image21.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13.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6.m4a"/><Relationship Id="rId9" Type="http://schemas.openxmlformats.org/officeDocument/2006/relationships/image" Target="../media/image22.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6.bin"/><Relationship Id="rId3" Type="http://schemas.microsoft.com/office/2007/relationships/media" Target="../media/media7.m4a"/><Relationship Id="rId7" Type="http://schemas.openxmlformats.org/officeDocument/2006/relationships/image" Target="../media/image21.wmf"/><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15.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7.m4a"/><Relationship Id="rId9" Type="http://schemas.openxmlformats.org/officeDocument/2006/relationships/image" Target="../media/image23.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27.wmf"/><Relationship Id="rId3" Type="http://schemas.microsoft.com/office/2007/relationships/media" Target="../media/media8.m4a"/><Relationship Id="rId7" Type="http://schemas.openxmlformats.org/officeDocument/2006/relationships/image" Target="../media/image24.wmf"/><Relationship Id="rId12" Type="http://schemas.openxmlformats.org/officeDocument/2006/relationships/oleObject" Target="../embeddings/oleObject20.bin"/><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oleObject" Target="../embeddings/oleObject17.bin"/><Relationship Id="rId11" Type="http://schemas.openxmlformats.org/officeDocument/2006/relationships/image" Target="../media/image26.wmf"/><Relationship Id="rId5" Type="http://schemas.openxmlformats.org/officeDocument/2006/relationships/slideLayout" Target="../slideLayouts/slideLayout2.xml"/><Relationship Id="rId10" Type="http://schemas.openxmlformats.org/officeDocument/2006/relationships/oleObject" Target="../embeddings/oleObject19.bin"/><Relationship Id="rId4" Type="http://schemas.openxmlformats.org/officeDocument/2006/relationships/audio" Target="../media/media8.m4a"/><Relationship Id="rId9" Type="http://schemas.openxmlformats.org/officeDocument/2006/relationships/image" Target="../media/image25.wmf"/><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31.wmf"/><Relationship Id="rId3" Type="http://schemas.microsoft.com/office/2007/relationships/media" Target="../media/media9.m4a"/><Relationship Id="rId7" Type="http://schemas.openxmlformats.org/officeDocument/2006/relationships/image" Target="../media/image28.wmf"/><Relationship Id="rId12" Type="http://schemas.openxmlformats.org/officeDocument/2006/relationships/oleObject" Target="../embeddings/oleObject24.bin"/><Relationship Id="rId2" Type="http://schemas.openxmlformats.org/officeDocument/2006/relationships/tags" Target="../tags/tag7.xml"/><Relationship Id="rId16" Type="http://schemas.openxmlformats.org/officeDocument/2006/relationships/image" Target="../media/image8.png"/><Relationship Id="rId1" Type="http://schemas.openxmlformats.org/officeDocument/2006/relationships/vmlDrawing" Target="../drawings/vmlDrawing7.vml"/><Relationship Id="rId6" Type="http://schemas.openxmlformats.org/officeDocument/2006/relationships/oleObject" Target="../embeddings/oleObject21.bin"/><Relationship Id="rId11" Type="http://schemas.openxmlformats.org/officeDocument/2006/relationships/image" Target="../media/image30.wmf"/><Relationship Id="rId5" Type="http://schemas.openxmlformats.org/officeDocument/2006/relationships/slideLayout" Target="../slideLayouts/slideLayout2.xml"/><Relationship Id="rId15" Type="http://schemas.openxmlformats.org/officeDocument/2006/relationships/image" Target="../media/image32.wmf"/><Relationship Id="rId10" Type="http://schemas.openxmlformats.org/officeDocument/2006/relationships/oleObject" Target="../embeddings/oleObject23.bin"/><Relationship Id="rId4" Type="http://schemas.openxmlformats.org/officeDocument/2006/relationships/audio" Target="../media/media9.m4a"/><Relationship Id="rId9" Type="http://schemas.openxmlformats.org/officeDocument/2006/relationships/image" Target="../media/image29.wmf"/><Relationship Id="rId14" Type="http://schemas.openxmlformats.org/officeDocument/2006/relationships/oleObject" Target="../embeddings/oleObject2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inner product and </a:t>
            </a:r>
            <a:r>
              <a:rPr lang="en-US"/>
              <a:t>orthogonal bases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107789B7-D264-4220-8C12-A232B35E2D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0576"/>
    </mc:Choice>
    <mc:Fallback>
      <p:transition spd="slow" advTm="10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latin typeface="Times New Roman" panose="02020603050405020304" pitchFamily="18" charset="0"/>
              </a:rPr>
              <a:t>Know the dot product and our new angle-bracket notation</a:t>
            </a:r>
            <a:br>
              <a:rPr lang="en-US" dirty="0">
                <a:latin typeface="Times New Roman" panose="02020603050405020304" pitchFamily="18" charset="0"/>
              </a:rPr>
            </a:br>
            <a:r>
              <a:rPr lang="en-US" dirty="0">
                <a:latin typeface="Times New Roman" panose="02020603050405020304" pitchFamily="18" charset="0"/>
              </a:rPr>
              <a:t>for the inner product</a:t>
            </a:r>
          </a:p>
          <a:p>
            <a:pPr lvl="1"/>
            <a:r>
              <a:rPr lang="en-US" dirty="0"/>
              <a:t>Have reviewed orthogonality, the angle between vectors,</a:t>
            </a:r>
            <a:br>
              <a:rPr lang="en-US" dirty="0"/>
            </a:br>
            <a:r>
              <a:rPr lang="en-US" dirty="0"/>
              <a:t>		and definition of the 2-norm</a:t>
            </a:r>
            <a:endParaRPr lang="en-US" dirty="0">
              <a:latin typeface="Times New Roman" panose="02020603050405020304" pitchFamily="18" charset="0"/>
            </a:endParaRPr>
          </a:p>
          <a:p>
            <a:pPr lvl="1"/>
            <a:r>
              <a:rPr lang="en-US" dirty="0"/>
              <a:t>Understand how to find the best approximation of </a:t>
            </a:r>
            <a:r>
              <a:rPr lang="en-US" b="1" dirty="0"/>
              <a:t>v</a:t>
            </a:r>
            <a:r>
              <a:rPr lang="en-US" dirty="0"/>
              <a:t> by a</a:t>
            </a:r>
            <a:br>
              <a:rPr lang="en-US" dirty="0"/>
            </a:br>
            <a:r>
              <a:rPr lang="en-US" dirty="0"/>
              <a:t>scalar multiple of a given vector </a:t>
            </a:r>
            <a:r>
              <a:rPr lang="en-US" b="1" dirty="0"/>
              <a:t>u</a:t>
            </a:r>
            <a:r>
              <a:rPr lang="en-US" dirty="0"/>
              <a:t>: the projection of </a:t>
            </a:r>
            <a:r>
              <a:rPr lang="en-US" b="1" dirty="0"/>
              <a:t>v</a:t>
            </a:r>
            <a:r>
              <a:rPr lang="en-US" dirty="0"/>
              <a:t> onto </a:t>
            </a:r>
            <a:r>
              <a:rPr lang="en-US" b="1" dirty="0"/>
              <a:t>u</a:t>
            </a:r>
            <a:endParaRPr lang="en-US" dirty="0"/>
          </a:p>
          <a:p>
            <a:pPr lvl="1"/>
            <a:r>
              <a:rPr lang="en-US" dirty="0"/>
              <a:t>Know how to approximate a vector </a:t>
            </a:r>
            <a:r>
              <a:rPr lang="en-US" b="1" dirty="0"/>
              <a:t>v</a:t>
            </a:r>
            <a:r>
              <a:rPr lang="en-US" dirty="0"/>
              <a:t> as a linear</a:t>
            </a:r>
            <a:br>
              <a:rPr lang="en-US" dirty="0"/>
            </a:br>
            <a:r>
              <a:rPr lang="en-US" dirty="0"/>
              <a:t>combination of orthogonal vectors</a:t>
            </a:r>
          </a:p>
          <a:p>
            <a:pPr lvl="1"/>
            <a:r>
              <a:rPr lang="en-US" dirty="0"/>
              <a:t>Have seen the useful properties of the inner product</a:t>
            </a:r>
          </a:p>
          <a:p>
            <a:pPr marL="457200" lvl="1" indent="0">
              <a:buNone/>
            </a:pPr>
            <a:endParaRPr lang="en-US" dirty="0"/>
          </a:p>
        </p:txBody>
      </p:sp>
      <p:sp>
        <p:nvSpPr>
          <p:cNvPr id="4" name="Footer Placeholder 3"/>
          <p:cNvSpPr>
            <a:spLocks noGrp="1"/>
          </p:cNvSpPr>
          <p:nvPr>
            <p:ph type="ftr" sz="quarter" idx="11"/>
          </p:nvPr>
        </p:nvSpPr>
        <p:spPr/>
        <p:txBody>
          <a:bodyPr/>
          <a:lstStyle/>
          <a:p>
            <a:r>
              <a:rPr lang="en-US"/>
              <a:t>The inner product and orthogonal bases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9" name="Audio 8">
            <a:hlinkClick r:id="" action="ppaction://media"/>
            <a:extLst>
              <a:ext uri="{FF2B5EF4-FFF2-40B4-BE49-F238E27FC236}">
                <a16:creationId xmlns:a16="http://schemas.microsoft.com/office/drawing/2014/main" id="{54CAAA8B-E8DC-44BF-BAC2-070BAA5A014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37952"/>
    </mc:Choice>
    <mc:Fallback>
      <p:transition spd="slow" advTm="37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https://en.wikipedia.org/wiki/Inner_product</a:t>
            </a:r>
          </a:p>
          <a:p>
            <a:pPr marL="0" indent="0">
              <a:buNone/>
            </a:pPr>
            <a:r>
              <a:rPr lang="en-US" dirty="0"/>
              <a:t>[2]	https://en.wikipedia.org/wiki/Projection_(linear_algebra)</a:t>
            </a:r>
          </a:p>
          <a:p>
            <a:pPr marL="0" indent="0">
              <a:buNone/>
            </a:pPr>
            <a:r>
              <a:rPr lang="en-US" dirty="0"/>
              <a:t>[3]	https://en.wikipedia.org/wiki/Norm_(mathematics)</a:t>
            </a:r>
          </a:p>
          <a:p>
            <a:pPr marL="0" indent="0">
              <a:buNone/>
            </a:pPr>
            <a:r>
              <a:rPr lang="en-US" dirty="0"/>
              <a:t>[4]	https://en.wikipedia.org/wiki/Orthogonality</a:t>
            </a:r>
          </a:p>
        </p:txBody>
      </p:sp>
      <p:sp>
        <p:nvSpPr>
          <p:cNvPr id="4" name="Footer Placeholder 3"/>
          <p:cNvSpPr>
            <a:spLocks noGrp="1"/>
          </p:cNvSpPr>
          <p:nvPr>
            <p:ph type="ftr" sz="quarter" idx="11"/>
          </p:nvPr>
        </p:nvSpPr>
        <p:spPr/>
        <p:txBody>
          <a:bodyPr/>
          <a:lstStyle/>
          <a:p>
            <a:r>
              <a:rPr lang="en-US"/>
              <a:t>The inner product and orthogonal bases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inner product and orthogonal bases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inner product and orthogonal bases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inner product and orthogonal bases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199" y="1600200"/>
            <a:ext cx="8081319" cy="4525963"/>
          </a:xfrm>
        </p:spPr>
        <p:txBody>
          <a:bodyPr/>
          <a:lstStyle/>
          <a:p>
            <a:r>
              <a:rPr lang="en-US" dirty="0"/>
              <a:t>In this topic, we will</a:t>
            </a:r>
          </a:p>
          <a:p>
            <a:pPr lvl="1"/>
            <a:r>
              <a:rPr lang="en-US" dirty="0">
                <a:latin typeface="Times New Roman" panose="02020603050405020304" pitchFamily="18" charset="0"/>
              </a:rPr>
              <a:t>Reviewed the dot product and introduced a new notation</a:t>
            </a:r>
          </a:p>
          <a:p>
            <a:pPr lvl="1"/>
            <a:r>
              <a:rPr lang="en-US" dirty="0"/>
              <a:t>Described orthogonality, the angle between vectors,</a:t>
            </a:r>
            <a:br>
              <a:rPr lang="en-US" dirty="0"/>
            </a:br>
            <a:r>
              <a:rPr lang="en-US" dirty="0"/>
              <a:t>		and defined the 2-norm</a:t>
            </a:r>
            <a:endParaRPr lang="en-US" dirty="0">
              <a:latin typeface="Times New Roman" panose="02020603050405020304" pitchFamily="18" charset="0"/>
            </a:endParaRPr>
          </a:p>
          <a:p>
            <a:pPr lvl="1"/>
            <a:r>
              <a:rPr lang="en-US" dirty="0"/>
              <a:t>Described the projection of a vector </a:t>
            </a:r>
            <a:r>
              <a:rPr lang="en-US" b="1" dirty="0"/>
              <a:t>v</a:t>
            </a:r>
            <a:r>
              <a:rPr lang="en-US" dirty="0"/>
              <a:t> onto a vector </a:t>
            </a:r>
            <a:r>
              <a:rPr lang="en-US" b="1" dirty="0"/>
              <a:t>u</a:t>
            </a:r>
            <a:endParaRPr lang="en-US" dirty="0"/>
          </a:p>
          <a:p>
            <a:pPr lvl="2"/>
            <a:r>
              <a:rPr lang="en-US" dirty="0"/>
              <a:t>The best approximation of </a:t>
            </a:r>
            <a:r>
              <a:rPr lang="en-US" b="1" dirty="0"/>
              <a:t>v</a:t>
            </a:r>
            <a:r>
              <a:rPr lang="en-US" dirty="0"/>
              <a:t> as a scalar multiple of </a:t>
            </a:r>
            <a:r>
              <a:rPr lang="en-US" b="1" dirty="0"/>
              <a:t>u</a:t>
            </a:r>
            <a:endParaRPr lang="en-US" dirty="0"/>
          </a:p>
          <a:p>
            <a:pPr lvl="1"/>
            <a:r>
              <a:rPr lang="en-US" dirty="0"/>
              <a:t>Described how to approximate a vector </a:t>
            </a:r>
            <a:r>
              <a:rPr lang="en-US" b="1" dirty="0"/>
              <a:t>v</a:t>
            </a:r>
            <a:r>
              <a:rPr lang="en-US" dirty="0"/>
              <a:t> as a linear</a:t>
            </a:r>
            <a:br>
              <a:rPr lang="en-US" dirty="0"/>
            </a:br>
            <a:r>
              <a:rPr lang="en-US" dirty="0"/>
              <a:t>combination of </a:t>
            </a:r>
            <a:r>
              <a:rPr lang="en-US"/>
              <a:t>orthogonal set of </a:t>
            </a:r>
            <a:r>
              <a:rPr lang="en-US" dirty="0"/>
              <a:t>vectors</a:t>
            </a:r>
          </a:p>
          <a:p>
            <a:pPr lvl="1"/>
            <a:r>
              <a:rPr lang="en-US" dirty="0"/>
              <a:t>Review the useful properties of the inner product</a:t>
            </a:r>
          </a:p>
        </p:txBody>
      </p:sp>
      <p:sp>
        <p:nvSpPr>
          <p:cNvPr id="4" name="Footer Placeholder 3"/>
          <p:cNvSpPr>
            <a:spLocks noGrp="1"/>
          </p:cNvSpPr>
          <p:nvPr>
            <p:ph type="ftr" sz="quarter" idx="11"/>
          </p:nvPr>
        </p:nvSpPr>
        <p:spPr/>
        <p:txBody>
          <a:bodyPr/>
          <a:lstStyle/>
          <a:p>
            <a:r>
              <a:rPr lang="en-US"/>
              <a:t>The inner product and orthogonal bases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8" name="Audio 7">
            <a:hlinkClick r:id="" action="ppaction://media"/>
            <a:extLst>
              <a:ext uri="{FF2B5EF4-FFF2-40B4-BE49-F238E27FC236}">
                <a16:creationId xmlns:a16="http://schemas.microsoft.com/office/drawing/2014/main" id="{99C84C55-A9E4-4000-BCD7-5C5885D0B3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46222"/>
    </mc:Choice>
    <mc:Fallback>
      <p:transition spd="slow" advTm="46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inner product</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Recall that the dot product between two vectors is defined as</a:t>
            </a:r>
          </a:p>
          <a:p>
            <a:endParaRPr lang="en-US" dirty="0"/>
          </a:p>
          <a:p>
            <a:endParaRPr lang="en-US" dirty="0"/>
          </a:p>
          <a:p>
            <a:r>
              <a:rPr lang="en-US" dirty="0"/>
              <a:t>Let’s define a more general notation: the </a:t>
            </a:r>
            <a:r>
              <a:rPr lang="en-US" i="1" dirty="0"/>
              <a:t>inner product</a:t>
            </a:r>
            <a:r>
              <a:rPr lang="en-US" dirty="0"/>
              <a:t>:</a:t>
            </a:r>
          </a:p>
          <a:p>
            <a:endParaRPr lang="en-US" dirty="0"/>
          </a:p>
          <a:p>
            <a:endParaRPr lang="en-US" dirty="0"/>
          </a:p>
          <a:p>
            <a:endParaRPr lang="en-US" dirty="0"/>
          </a:p>
          <a:p>
            <a:pPr lvl="1"/>
            <a:r>
              <a:rPr lang="en-US" dirty="0"/>
              <a:t>If we are dealing with real vectors, this simplifies to</a:t>
            </a:r>
          </a:p>
          <a:p>
            <a:endParaRPr lang="en-US" dirty="0"/>
          </a:p>
        </p:txBody>
      </p:sp>
      <p:sp>
        <p:nvSpPr>
          <p:cNvPr id="4" name="Footer Placeholder 3"/>
          <p:cNvSpPr>
            <a:spLocks noGrp="1"/>
          </p:cNvSpPr>
          <p:nvPr>
            <p:ph type="ftr" sz="quarter" idx="11"/>
          </p:nvPr>
        </p:nvSpPr>
        <p:spPr/>
        <p:txBody>
          <a:bodyPr/>
          <a:lstStyle/>
          <a:p>
            <a:r>
              <a:rPr lang="en-US"/>
              <a:t>The inner product and orthogonal bases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dirty="0"/>
          </a:p>
        </p:txBody>
      </p:sp>
      <p:graphicFrame>
        <p:nvGraphicFramePr>
          <p:cNvPr id="9" name="Object 8">
            <a:extLst>
              <a:ext uri="{FF2B5EF4-FFF2-40B4-BE49-F238E27FC236}">
                <a16:creationId xmlns:a16="http://schemas.microsoft.com/office/drawing/2014/main" id="{D41441AA-E197-4D9A-97DA-10210B26CDC0}"/>
              </a:ext>
            </a:extLst>
          </p:cNvPr>
          <p:cNvGraphicFramePr>
            <a:graphicFrameLocks noChangeAspect="1"/>
          </p:cNvGraphicFramePr>
          <p:nvPr>
            <p:extLst>
              <p:ext uri="{D42A27DB-BD31-4B8C-83A1-F6EECF244321}">
                <p14:modId xmlns:p14="http://schemas.microsoft.com/office/powerpoint/2010/main" val="2888341268"/>
              </p:ext>
            </p:extLst>
          </p:nvPr>
        </p:nvGraphicFramePr>
        <p:xfrm>
          <a:off x="3629127" y="3419492"/>
          <a:ext cx="1944688" cy="868362"/>
        </p:xfrm>
        <a:graphic>
          <a:graphicData uri="http://schemas.openxmlformats.org/presentationml/2006/ole">
            <mc:AlternateContent xmlns:mc="http://schemas.openxmlformats.org/markup-compatibility/2006">
              <mc:Choice xmlns:v="urn:schemas-microsoft-com:vml" Requires="v">
                <p:oleObj spid="_x0000_s17410" name="Equation" r:id="rId6" imgW="825480" imgH="368280" progId="Equation.DSMT4">
                  <p:embed/>
                </p:oleObj>
              </mc:Choice>
              <mc:Fallback>
                <p:oleObj name="Equation" r:id="rId6" imgW="825480" imgH="368280" progId="Equation.DSMT4">
                  <p:embed/>
                  <p:pic>
                    <p:nvPicPr>
                      <p:cNvPr id="9" name="Object 8">
                        <a:extLst>
                          <a:ext uri="{FF2B5EF4-FFF2-40B4-BE49-F238E27FC236}">
                            <a16:creationId xmlns:a16="http://schemas.microsoft.com/office/drawing/2014/main" id="{D41441AA-E197-4D9A-97DA-10210B26CDC0}"/>
                          </a:ext>
                        </a:extLst>
                      </p:cNvPr>
                      <p:cNvPicPr/>
                      <p:nvPr/>
                    </p:nvPicPr>
                    <p:blipFill>
                      <a:blip r:embed="rId7"/>
                      <a:stretch>
                        <a:fillRect/>
                      </a:stretch>
                    </p:blipFill>
                    <p:spPr>
                      <a:xfrm>
                        <a:off x="3629127" y="3419492"/>
                        <a:ext cx="1944688" cy="86836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A1833EB8-99D8-4495-BC4F-0570358B1BA1}"/>
              </a:ext>
            </a:extLst>
          </p:cNvPr>
          <p:cNvGraphicFramePr>
            <a:graphicFrameLocks noChangeAspect="1"/>
          </p:cNvGraphicFramePr>
          <p:nvPr>
            <p:extLst>
              <p:ext uri="{D42A27DB-BD31-4B8C-83A1-F6EECF244321}">
                <p14:modId xmlns:p14="http://schemas.microsoft.com/office/powerpoint/2010/main" val="483793961"/>
              </p:ext>
            </p:extLst>
          </p:nvPr>
        </p:nvGraphicFramePr>
        <p:xfrm>
          <a:off x="3733902" y="1912144"/>
          <a:ext cx="1735138" cy="868362"/>
        </p:xfrm>
        <a:graphic>
          <a:graphicData uri="http://schemas.openxmlformats.org/presentationml/2006/ole">
            <mc:AlternateContent xmlns:mc="http://schemas.openxmlformats.org/markup-compatibility/2006">
              <mc:Choice xmlns:v="urn:schemas-microsoft-com:vml" Requires="v">
                <p:oleObj spid="_x0000_s17411" name="Equation" r:id="rId8" imgW="736560" imgH="368280" progId="Equation.DSMT4">
                  <p:embed/>
                </p:oleObj>
              </mc:Choice>
              <mc:Fallback>
                <p:oleObj name="Equation" r:id="rId8" imgW="736560" imgH="368280" progId="Equation.DSMT4">
                  <p:embed/>
                  <p:pic>
                    <p:nvPicPr>
                      <p:cNvPr id="11" name="Object 10">
                        <a:extLst>
                          <a:ext uri="{FF2B5EF4-FFF2-40B4-BE49-F238E27FC236}">
                            <a16:creationId xmlns:a16="http://schemas.microsoft.com/office/drawing/2014/main" id="{A1833EB8-99D8-4495-BC4F-0570358B1BA1}"/>
                          </a:ext>
                        </a:extLst>
                      </p:cNvPr>
                      <p:cNvPicPr/>
                      <p:nvPr/>
                    </p:nvPicPr>
                    <p:blipFill>
                      <a:blip r:embed="rId9"/>
                      <a:stretch>
                        <a:fillRect/>
                      </a:stretch>
                    </p:blipFill>
                    <p:spPr>
                      <a:xfrm>
                        <a:off x="3733902" y="1912144"/>
                        <a:ext cx="1735138" cy="86836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870FB0F-8F60-41EE-B61C-0FD8E8DE09FB}"/>
              </a:ext>
            </a:extLst>
          </p:cNvPr>
          <p:cNvGraphicFramePr>
            <a:graphicFrameLocks noChangeAspect="1"/>
          </p:cNvGraphicFramePr>
          <p:nvPr>
            <p:extLst>
              <p:ext uri="{D42A27DB-BD31-4B8C-83A1-F6EECF244321}">
                <p14:modId xmlns:p14="http://schemas.microsoft.com/office/powerpoint/2010/main" val="3564730023"/>
              </p:ext>
            </p:extLst>
          </p:nvPr>
        </p:nvGraphicFramePr>
        <p:xfrm>
          <a:off x="3524352" y="4823619"/>
          <a:ext cx="1944688" cy="868362"/>
        </p:xfrm>
        <a:graphic>
          <a:graphicData uri="http://schemas.openxmlformats.org/presentationml/2006/ole">
            <mc:AlternateContent xmlns:mc="http://schemas.openxmlformats.org/markup-compatibility/2006">
              <mc:Choice xmlns:v="urn:schemas-microsoft-com:vml" Requires="v">
                <p:oleObj spid="_x0000_s17412" name="Equation" r:id="rId10" imgW="825480" imgH="368280" progId="Equation.DSMT4">
                  <p:embed/>
                </p:oleObj>
              </mc:Choice>
              <mc:Fallback>
                <p:oleObj name="Equation" r:id="rId10" imgW="825480" imgH="368280" progId="Equation.DSMT4">
                  <p:embed/>
                  <p:pic>
                    <p:nvPicPr>
                      <p:cNvPr id="9" name="Object 8">
                        <a:extLst>
                          <a:ext uri="{FF2B5EF4-FFF2-40B4-BE49-F238E27FC236}">
                            <a16:creationId xmlns:a16="http://schemas.microsoft.com/office/drawing/2014/main" id="{D41441AA-E197-4D9A-97DA-10210B26CDC0}"/>
                          </a:ext>
                        </a:extLst>
                      </p:cNvPr>
                      <p:cNvPicPr/>
                      <p:nvPr/>
                    </p:nvPicPr>
                    <p:blipFill>
                      <a:blip r:embed="rId11"/>
                      <a:stretch>
                        <a:fillRect/>
                      </a:stretch>
                    </p:blipFill>
                    <p:spPr>
                      <a:xfrm>
                        <a:off x="3524352" y="4823619"/>
                        <a:ext cx="1944688" cy="86836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AFEAFEAB-5F4A-41AE-94B4-2073F369A68D}"/>
              </a:ext>
            </a:extLst>
          </p:cNvPr>
          <p:cNvGraphicFramePr>
            <a:graphicFrameLocks noChangeAspect="1"/>
          </p:cNvGraphicFramePr>
          <p:nvPr>
            <p:extLst>
              <p:ext uri="{D42A27DB-BD31-4B8C-83A1-F6EECF244321}">
                <p14:modId xmlns:p14="http://schemas.microsoft.com/office/powerpoint/2010/main" val="3988970615"/>
              </p:ext>
            </p:extLst>
          </p:nvPr>
        </p:nvGraphicFramePr>
        <p:xfrm>
          <a:off x="7253288" y="2360613"/>
          <a:ext cx="477837" cy="300037"/>
        </p:xfrm>
        <a:graphic>
          <a:graphicData uri="http://schemas.openxmlformats.org/presentationml/2006/ole">
            <mc:AlternateContent xmlns:mc="http://schemas.openxmlformats.org/markup-compatibility/2006">
              <mc:Choice xmlns:v="urn:schemas-microsoft-com:vml" Requires="v">
                <p:oleObj spid="_x0000_s17413" name="Equation" r:id="rId12" imgW="203040" imgH="126720" progId="Equation.DSMT4">
                  <p:embed/>
                </p:oleObj>
              </mc:Choice>
              <mc:Fallback>
                <p:oleObj name="Equation" r:id="rId12" imgW="203040" imgH="126720" progId="Equation.DSMT4">
                  <p:embed/>
                  <p:pic>
                    <p:nvPicPr>
                      <p:cNvPr id="11" name="Object 10">
                        <a:extLst>
                          <a:ext uri="{FF2B5EF4-FFF2-40B4-BE49-F238E27FC236}">
                            <a16:creationId xmlns:a16="http://schemas.microsoft.com/office/drawing/2014/main" id="{A1833EB8-99D8-4495-BC4F-0570358B1BA1}"/>
                          </a:ext>
                        </a:extLst>
                      </p:cNvPr>
                      <p:cNvPicPr/>
                      <p:nvPr/>
                    </p:nvPicPr>
                    <p:blipFill>
                      <a:blip r:embed="rId13"/>
                      <a:stretch>
                        <a:fillRect/>
                      </a:stretch>
                    </p:blipFill>
                    <p:spPr>
                      <a:xfrm>
                        <a:off x="7253288" y="2360613"/>
                        <a:ext cx="477837" cy="30003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239F57F9-51EC-4FBE-9D4C-29C4F93491FF}"/>
              </a:ext>
            </a:extLst>
          </p:cNvPr>
          <p:cNvGraphicFramePr>
            <a:graphicFrameLocks noChangeAspect="1"/>
          </p:cNvGraphicFramePr>
          <p:nvPr>
            <p:extLst>
              <p:ext uri="{D42A27DB-BD31-4B8C-83A1-F6EECF244321}">
                <p14:modId xmlns:p14="http://schemas.microsoft.com/office/powerpoint/2010/main" val="2615354031"/>
              </p:ext>
            </p:extLst>
          </p:nvPr>
        </p:nvGraphicFramePr>
        <p:xfrm>
          <a:off x="7020737" y="2095603"/>
          <a:ext cx="717550" cy="330200"/>
        </p:xfrm>
        <a:graphic>
          <a:graphicData uri="http://schemas.openxmlformats.org/presentationml/2006/ole">
            <mc:AlternateContent xmlns:mc="http://schemas.openxmlformats.org/markup-compatibility/2006">
              <mc:Choice xmlns:v="urn:schemas-microsoft-com:vml" Requires="v">
                <p:oleObj spid="_x0000_s17414" name="Equation" r:id="rId14" imgW="304560" imgH="139680" progId="Equation.DSMT4">
                  <p:embed/>
                </p:oleObj>
              </mc:Choice>
              <mc:Fallback>
                <p:oleObj name="Equation" r:id="rId14" imgW="304560" imgH="139680" progId="Equation.DSMT4">
                  <p:embed/>
                  <p:pic>
                    <p:nvPicPr>
                      <p:cNvPr id="13" name="Object 12">
                        <a:extLst>
                          <a:ext uri="{FF2B5EF4-FFF2-40B4-BE49-F238E27FC236}">
                            <a16:creationId xmlns:a16="http://schemas.microsoft.com/office/drawing/2014/main" id="{AFEAFEAB-5F4A-41AE-94B4-2073F369A68D}"/>
                          </a:ext>
                        </a:extLst>
                      </p:cNvPr>
                      <p:cNvPicPr/>
                      <p:nvPr/>
                    </p:nvPicPr>
                    <p:blipFill>
                      <a:blip r:embed="rId15"/>
                      <a:stretch>
                        <a:fillRect/>
                      </a:stretch>
                    </p:blipFill>
                    <p:spPr>
                      <a:xfrm>
                        <a:off x="7020737" y="2095603"/>
                        <a:ext cx="717550" cy="3302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6BA1C56B-9374-47A2-9533-6B7AAB4C4C96}"/>
              </a:ext>
            </a:extLst>
          </p:cNvPr>
          <p:cNvGraphicFramePr>
            <a:graphicFrameLocks noChangeAspect="1"/>
          </p:cNvGraphicFramePr>
          <p:nvPr>
            <p:extLst>
              <p:ext uri="{D42A27DB-BD31-4B8C-83A1-F6EECF244321}">
                <p14:modId xmlns:p14="http://schemas.microsoft.com/office/powerpoint/2010/main" val="1109206684"/>
              </p:ext>
            </p:extLst>
          </p:nvPr>
        </p:nvGraphicFramePr>
        <p:xfrm>
          <a:off x="7340669" y="2579273"/>
          <a:ext cx="687387" cy="300037"/>
        </p:xfrm>
        <a:graphic>
          <a:graphicData uri="http://schemas.openxmlformats.org/presentationml/2006/ole">
            <mc:AlternateContent xmlns:mc="http://schemas.openxmlformats.org/markup-compatibility/2006">
              <mc:Choice xmlns:v="urn:schemas-microsoft-com:vml" Requires="v">
                <p:oleObj spid="_x0000_s17415" name="Equation" r:id="rId16" imgW="291960" imgH="126720" progId="Equation.DSMT4">
                  <p:embed/>
                </p:oleObj>
              </mc:Choice>
              <mc:Fallback>
                <p:oleObj name="Equation" r:id="rId16" imgW="291960" imgH="126720" progId="Equation.DSMT4">
                  <p:embed/>
                  <p:pic>
                    <p:nvPicPr>
                      <p:cNvPr id="13" name="Object 12">
                        <a:extLst>
                          <a:ext uri="{FF2B5EF4-FFF2-40B4-BE49-F238E27FC236}">
                            <a16:creationId xmlns:a16="http://schemas.microsoft.com/office/drawing/2014/main" id="{AFEAFEAB-5F4A-41AE-94B4-2073F369A68D}"/>
                          </a:ext>
                        </a:extLst>
                      </p:cNvPr>
                      <p:cNvPicPr/>
                      <p:nvPr/>
                    </p:nvPicPr>
                    <p:blipFill>
                      <a:blip r:embed="rId17"/>
                      <a:stretch>
                        <a:fillRect/>
                      </a:stretch>
                    </p:blipFill>
                    <p:spPr>
                      <a:xfrm>
                        <a:off x="7340669" y="2579273"/>
                        <a:ext cx="687387" cy="300037"/>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76836114-2B8A-4C61-B299-BE7E2B711C24}"/>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82956767"/>
      </p:ext>
    </p:extLst>
  </p:cSld>
  <p:clrMapOvr>
    <a:masterClrMapping/>
  </p:clrMapOvr>
  <mc:AlternateContent xmlns:mc="http://schemas.openxmlformats.org/markup-compatibility/2006">
    <mc:Choice xmlns:p14="http://schemas.microsoft.com/office/powerpoint/2010/main" Requires="p14">
      <p:transition spd="slow" p14:dur="2000" advTm="107974"/>
    </mc:Choice>
    <mc:Fallback>
      <p:transition spd="slow" advTm="107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inner product</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Applications of the inner product include being able to determine when two vectors are </a:t>
            </a:r>
            <a:r>
              <a:rPr lang="en-US" i="1" dirty="0"/>
              <a:t>orthogonal</a:t>
            </a:r>
            <a:r>
              <a:rPr lang="en-US" dirty="0"/>
              <a:t> or at right angles</a:t>
            </a:r>
          </a:p>
          <a:p>
            <a:pPr lvl="1"/>
            <a:r>
              <a:rPr lang="en-US" dirty="0"/>
              <a:t>Two vectors </a:t>
            </a:r>
            <a:r>
              <a:rPr lang="en-US" b="1" dirty="0"/>
              <a:t>u</a:t>
            </a:r>
            <a:r>
              <a:rPr lang="en-US" dirty="0"/>
              <a:t> and </a:t>
            </a:r>
            <a:r>
              <a:rPr lang="en-US" b="1" dirty="0"/>
              <a:t>v</a:t>
            </a:r>
            <a:r>
              <a:rPr lang="en-US" dirty="0"/>
              <a:t> are orthogonal if</a:t>
            </a:r>
          </a:p>
          <a:p>
            <a:endParaRPr lang="en-US" sz="1800" dirty="0"/>
          </a:p>
          <a:p>
            <a:endParaRPr lang="en-US" sz="1800" dirty="0"/>
          </a:p>
          <a:p>
            <a:r>
              <a:rPr lang="en-US" dirty="0"/>
              <a:t>We can define an </a:t>
            </a:r>
            <a:r>
              <a:rPr lang="en-US" i="1" dirty="0"/>
              <a:t>angle</a:t>
            </a:r>
            <a:r>
              <a:rPr lang="en-US" dirty="0"/>
              <a:t> between two vectors as</a:t>
            </a:r>
          </a:p>
          <a:p>
            <a:pPr marL="0" indent="0">
              <a:buNone/>
            </a:pPr>
            <a:r>
              <a:rPr lang="en-US" sz="2800" dirty="0"/>
              <a:t>  </a:t>
            </a:r>
          </a:p>
          <a:p>
            <a:endParaRPr lang="en-US" dirty="0"/>
          </a:p>
          <a:p>
            <a:r>
              <a:rPr lang="en-US" dirty="0"/>
              <a:t>We can also define a </a:t>
            </a:r>
            <a:r>
              <a:rPr lang="en-US" i="1" dirty="0"/>
              <a:t>distance</a:t>
            </a:r>
            <a:r>
              <a:rPr lang="en-US" dirty="0"/>
              <a:t> between two vectors:</a:t>
            </a:r>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The inner product and orthogonal bases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dirty="0"/>
          </a:p>
        </p:txBody>
      </p:sp>
      <p:graphicFrame>
        <p:nvGraphicFramePr>
          <p:cNvPr id="9" name="Object 8">
            <a:extLst>
              <a:ext uri="{FF2B5EF4-FFF2-40B4-BE49-F238E27FC236}">
                <a16:creationId xmlns:a16="http://schemas.microsoft.com/office/drawing/2014/main" id="{D41441AA-E197-4D9A-97DA-10210B26CDC0}"/>
              </a:ext>
            </a:extLst>
          </p:cNvPr>
          <p:cNvGraphicFramePr>
            <a:graphicFrameLocks noChangeAspect="1"/>
          </p:cNvGraphicFramePr>
          <p:nvPr>
            <p:extLst>
              <p:ext uri="{D42A27DB-BD31-4B8C-83A1-F6EECF244321}">
                <p14:modId xmlns:p14="http://schemas.microsoft.com/office/powerpoint/2010/main" val="2197533157"/>
              </p:ext>
            </p:extLst>
          </p:nvPr>
        </p:nvGraphicFramePr>
        <p:xfrm>
          <a:off x="3901808" y="2813395"/>
          <a:ext cx="1227138" cy="509587"/>
        </p:xfrm>
        <a:graphic>
          <a:graphicData uri="http://schemas.openxmlformats.org/presentationml/2006/ole">
            <mc:AlternateContent xmlns:mc="http://schemas.openxmlformats.org/markup-compatibility/2006">
              <mc:Choice xmlns:v="urn:schemas-microsoft-com:vml" Requires="v">
                <p:oleObj spid="_x0000_s18434" name="Equation" r:id="rId6" imgW="520560" imgH="215640" progId="Equation.DSMT4">
                  <p:embed/>
                </p:oleObj>
              </mc:Choice>
              <mc:Fallback>
                <p:oleObj name="Equation" r:id="rId6" imgW="520560" imgH="215640" progId="Equation.DSMT4">
                  <p:embed/>
                  <p:pic>
                    <p:nvPicPr>
                      <p:cNvPr id="9" name="Object 8">
                        <a:extLst>
                          <a:ext uri="{FF2B5EF4-FFF2-40B4-BE49-F238E27FC236}">
                            <a16:creationId xmlns:a16="http://schemas.microsoft.com/office/drawing/2014/main" id="{D41441AA-E197-4D9A-97DA-10210B26CDC0}"/>
                          </a:ext>
                        </a:extLst>
                      </p:cNvPr>
                      <p:cNvPicPr/>
                      <p:nvPr/>
                    </p:nvPicPr>
                    <p:blipFill>
                      <a:blip r:embed="rId7"/>
                      <a:stretch>
                        <a:fillRect/>
                      </a:stretch>
                    </p:blipFill>
                    <p:spPr>
                      <a:xfrm>
                        <a:off x="3901808" y="2813395"/>
                        <a:ext cx="1227138" cy="50958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870FB0F-8F60-41EE-B61C-0FD8E8DE09FB}"/>
              </a:ext>
            </a:extLst>
          </p:cNvPr>
          <p:cNvGraphicFramePr>
            <a:graphicFrameLocks noChangeAspect="1"/>
          </p:cNvGraphicFramePr>
          <p:nvPr>
            <p:extLst>
              <p:ext uri="{D42A27DB-BD31-4B8C-83A1-F6EECF244321}">
                <p14:modId xmlns:p14="http://schemas.microsoft.com/office/powerpoint/2010/main" val="3375641189"/>
              </p:ext>
            </p:extLst>
          </p:nvPr>
        </p:nvGraphicFramePr>
        <p:xfrm>
          <a:off x="2819399" y="5168901"/>
          <a:ext cx="3200400" cy="957262"/>
        </p:xfrm>
        <a:graphic>
          <a:graphicData uri="http://schemas.openxmlformats.org/presentationml/2006/ole">
            <mc:AlternateContent xmlns:mc="http://schemas.openxmlformats.org/markup-compatibility/2006">
              <mc:Choice xmlns:v="urn:schemas-microsoft-com:vml" Requires="v">
                <p:oleObj spid="_x0000_s18435" name="Equation" r:id="rId8" imgW="1358640" imgH="406080" progId="Equation.DSMT4">
                  <p:embed/>
                </p:oleObj>
              </mc:Choice>
              <mc:Fallback>
                <p:oleObj name="Equation" r:id="rId8" imgW="1358640" imgH="406080" progId="Equation.DSMT4">
                  <p:embed/>
                  <p:pic>
                    <p:nvPicPr>
                      <p:cNvPr id="10" name="Object 9">
                        <a:extLst>
                          <a:ext uri="{FF2B5EF4-FFF2-40B4-BE49-F238E27FC236}">
                            <a16:creationId xmlns:a16="http://schemas.microsoft.com/office/drawing/2014/main" id="{4870FB0F-8F60-41EE-B61C-0FD8E8DE09FB}"/>
                          </a:ext>
                        </a:extLst>
                      </p:cNvPr>
                      <p:cNvPicPr/>
                      <p:nvPr/>
                    </p:nvPicPr>
                    <p:blipFill>
                      <a:blip r:embed="rId9"/>
                      <a:stretch>
                        <a:fillRect/>
                      </a:stretch>
                    </p:blipFill>
                    <p:spPr>
                      <a:xfrm>
                        <a:off x="2819399" y="5168901"/>
                        <a:ext cx="3200400" cy="95726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8CA328D-D757-42FC-8CDD-42331B45F8A7}"/>
              </a:ext>
            </a:extLst>
          </p:cNvPr>
          <p:cNvGraphicFramePr>
            <a:graphicFrameLocks noChangeAspect="1"/>
          </p:cNvGraphicFramePr>
          <p:nvPr>
            <p:extLst>
              <p:ext uri="{D42A27DB-BD31-4B8C-83A1-F6EECF244321}">
                <p14:modId xmlns:p14="http://schemas.microsoft.com/office/powerpoint/2010/main" val="2210967701"/>
              </p:ext>
            </p:extLst>
          </p:nvPr>
        </p:nvGraphicFramePr>
        <p:xfrm>
          <a:off x="3132138" y="3785664"/>
          <a:ext cx="2573337" cy="1047750"/>
        </p:xfrm>
        <a:graphic>
          <a:graphicData uri="http://schemas.openxmlformats.org/presentationml/2006/ole">
            <mc:AlternateContent xmlns:mc="http://schemas.openxmlformats.org/markup-compatibility/2006">
              <mc:Choice xmlns:v="urn:schemas-microsoft-com:vml" Requires="v">
                <p:oleObj spid="_x0000_s18436" name="Equation" r:id="rId10" imgW="1091880" imgH="444240" progId="Equation.DSMT4">
                  <p:embed/>
                </p:oleObj>
              </mc:Choice>
              <mc:Fallback>
                <p:oleObj name="Equation" r:id="rId10" imgW="1091880" imgH="444240" progId="Equation.DSMT4">
                  <p:embed/>
                  <p:pic>
                    <p:nvPicPr>
                      <p:cNvPr id="10" name="Object 9">
                        <a:extLst>
                          <a:ext uri="{FF2B5EF4-FFF2-40B4-BE49-F238E27FC236}">
                            <a16:creationId xmlns:a16="http://schemas.microsoft.com/office/drawing/2014/main" id="{4870FB0F-8F60-41EE-B61C-0FD8E8DE09FB}"/>
                          </a:ext>
                        </a:extLst>
                      </p:cNvPr>
                      <p:cNvPicPr/>
                      <p:nvPr/>
                    </p:nvPicPr>
                    <p:blipFill>
                      <a:blip r:embed="rId11"/>
                      <a:stretch>
                        <a:fillRect/>
                      </a:stretch>
                    </p:blipFill>
                    <p:spPr>
                      <a:xfrm>
                        <a:off x="3132138" y="3785664"/>
                        <a:ext cx="2573337" cy="1047750"/>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54F1F8DD-8D0F-4D97-91D5-56EFB3C7799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96775594"/>
      </p:ext>
    </p:extLst>
  </p:cSld>
  <p:clrMapOvr>
    <a:masterClrMapping/>
  </p:clrMapOvr>
  <mc:AlternateContent xmlns:mc="http://schemas.openxmlformats.org/markup-compatibility/2006">
    <mc:Choice xmlns:p14="http://schemas.microsoft.com/office/powerpoint/2010/main" Requires="p14">
      <p:transition spd="slow" p14:dur="2000" advTm="101460"/>
    </mc:Choice>
    <mc:Fallback>
      <p:transition spd="slow" advTm="101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projection</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The projection of </a:t>
            </a:r>
            <a:r>
              <a:rPr lang="en-US" b="1" dirty="0"/>
              <a:t>v</a:t>
            </a:r>
            <a:r>
              <a:rPr lang="en-US" dirty="0"/>
              <a:t> onto </a:t>
            </a:r>
            <a:r>
              <a:rPr lang="en-US" b="1" dirty="0"/>
              <a:t>u</a:t>
            </a:r>
            <a:r>
              <a:rPr lang="en-US" dirty="0"/>
              <a:t> is the best approximation of </a:t>
            </a:r>
            <a:r>
              <a:rPr lang="en-US" b="1" dirty="0"/>
              <a:t>v</a:t>
            </a:r>
            <a:r>
              <a:rPr lang="en-US" dirty="0"/>
              <a:t> by a scalar multiple </a:t>
            </a:r>
            <a:r>
              <a:rPr lang="en-US" i="1" dirty="0">
                <a:solidFill>
                  <a:prstClr val="white"/>
                </a:solidFill>
                <a:latin typeface="Times New Roman" panose="02020603050405020304" pitchFamily="18" charset="0"/>
              </a:rPr>
              <a:t>a</a:t>
            </a:r>
            <a:r>
              <a:rPr lang="en-US" b="1" dirty="0"/>
              <a:t>u</a:t>
            </a:r>
            <a:endParaRPr lang="en-US" dirty="0">
              <a:solidFill>
                <a:prstClr val="white"/>
              </a:solidFill>
            </a:endParaRPr>
          </a:p>
          <a:p>
            <a:pPr lvl="1"/>
            <a:r>
              <a:rPr lang="en-US" dirty="0">
                <a:solidFill>
                  <a:prstClr val="white"/>
                </a:solidFill>
                <a:latin typeface="Times New Roman" panose="02020603050405020304" pitchFamily="18" charset="0"/>
              </a:rPr>
              <a:t>That is, </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is that scalar multiple of </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that minimizes:</a:t>
            </a:r>
          </a:p>
          <a:p>
            <a:pPr marL="457200" lvl="1" indent="0">
              <a:buNone/>
            </a:pPr>
            <a:endParaRPr lang="en-US" dirty="0">
              <a:solidFill>
                <a:prstClr val="white"/>
              </a:solidFill>
              <a:latin typeface="Times New Roman" panose="02020603050405020304" pitchFamily="18" charset="0"/>
            </a:endParaRPr>
          </a:p>
          <a:p>
            <a:pPr lvl="1"/>
            <a:endParaRPr lang="en-US" dirty="0">
              <a:solidFill>
                <a:prstClr val="white"/>
              </a:solidFill>
              <a:latin typeface="Times New Roman" panose="02020603050405020304" pitchFamily="18" charset="0"/>
            </a:endParaRPr>
          </a:p>
          <a:p>
            <a:pPr lvl="1"/>
            <a:r>
              <a:rPr lang="en-US" dirty="0">
                <a:solidFill>
                  <a:prstClr val="white"/>
                </a:solidFill>
                <a:latin typeface="Times New Roman" panose="02020603050405020304" pitchFamily="18" charset="0"/>
              </a:rPr>
              <a:t>That scalar is found by the projection:</a:t>
            </a:r>
          </a:p>
          <a:p>
            <a:pPr lvl="1"/>
            <a:endParaRPr lang="en-US" dirty="0">
              <a:solidFill>
                <a:prstClr val="white"/>
              </a:solidFill>
              <a:latin typeface="Times New Roman" panose="02020603050405020304" pitchFamily="18" charset="0"/>
            </a:endParaRPr>
          </a:p>
          <a:p>
            <a:pPr lvl="1"/>
            <a:endParaRPr lang="en-US" dirty="0">
              <a:solidFill>
                <a:prstClr val="white"/>
              </a:solidFill>
              <a:latin typeface="Times New Roman" panose="02020603050405020304" pitchFamily="18" charset="0"/>
            </a:endParaRPr>
          </a:p>
          <a:p>
            <a:pPr lvl="1"/>
            <a:endParaRPr lang="en-US" dirty="0">
              <a:solidFill>
                <a:prstClr val="white"/>
              </a:solidFill>
              <a:latin typeface="Times New Roman" panose="02020603050405020304" pitchFamily="18" charset="0"/>
            </a:endParaRPr>
          </a:p>
          <a:p>
            <a:pPr lvl="1"/>
            <a:r>
              <a:rPr lang="en-US" dirty="0">
                <a:solidFill>
                  <a:prstClr val="white"/>
                </a:solidFill>
                <a:latin typeface="Times New Roman" panose="02020603050405020304" pitchFamily="18" charset="0"/>
              </a:rPr>
              <a:t>Thus, </a:t>
            </a:r>
          </a:p>
        </p:txBody>
      </p:sp>
      <p:sp>
        <p:nvSpPr>
          <p:cNvPr id="4" name="Footer Placeholder 3"/>
          <p:cNvSpPr>
            <a:spLocks noGrp="1"/>
          </p:cNvSpPr>
          <p:nvPr>
            <p:ph type="ftr" sz="quarter" idx="11"/>
          </p:nvPr>
        </p:nvSpPr>
        <p:spPr/>
        <p:txBody>
          <a:bodyPr/>
          <a:lstStyle/>
          <a:p>
            <a:r>
              <a:rPr lang="en-US"/>
              <a:t>The inner product and orthogonal bases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dirty="0"/>
          </a:p>
        </p:txBody>
      </p:sp>
      <p:graphicFrame>
        <p:nvGraphicFramePr>
          <p:cNvPr id="37" name="Object 36">
            <a:extLst>
              <a:ext uri="{FF2B5EF4-FFF2-40B4-BE49-F238E27FC236}">
                <a16:creationId xmlns:a16="http://schemas.microsoft.com/office/drawing/2014/main" id="{04C1AC7C-C2A8-4C92-888F-83B697E985DD}"/>
              </a:ext>
            </a:extLst>
          </p:cNvPr>
          <p:cNvGraphicFramePr>
            <a:graphicFrameLocks noChangeAspect="1"/>
          </p:cNvGraphicFramePr>
          <p:nvPr>
            <p:extLst>
              <p:ext uri="{D42A27DB-BD31-4B8C-83A1-F6EECF244321}">
                <p14:modId xmlns:p14="http://schemas.microsoft.com/office/powerpoint/2010/main" val="2468885033"/>
              </p:ext>
            </p:extLst>
          </p:nvPr>
        </p:nvGraphicFramePr>
        <p:xfrm>
          <a:off x="4064000" y="2717375"/>
          <a:ext cx="1136650" cy="509587"/>
        </p:xfrm>
        <a:graphic>
          <a:graphicData uri="http://schemas.openxmlformats.org/presentationml/2006/ole">
            <mc:AlternateContent xmlns:mc="http://schemas.openxmlformats.org/markup-compatibility/2006">
              <mc:Choice xmlns:v="urn:schemas-microsoft-com:vml" Requires="v">
                <p:oleObj spid="_x0000_s5134" name="Equation" r:id="rId6" imgW="482400" imgH="215640" progId="Equation.DSMT4">
                  <p:embed/>
                </p:oleObj>
              </mc:Choice>
              <mc:Fallback>
                <p:oleObj name="Equation" r:id="rId6" imgW="482400" imgH="215640" progId="Equation.DSMT4">
                  <p:embed/>
                  <p:pic>
                    <p:nvPicPr>
                      <p:cNvPr id="36" name="Object 35">
                        <a:extLst>
                          <a:ext uri="{FF2B5EF4-FFF2-40B4-BE49-F238E27FC236}">
                            <a16:creationId xmlns:a16="http://schemas.microsoft.com/office/drawing/2014/main" id="{9FF87850-A76D-4523-85DB-1C05DBE109DB}"/>
                          </a:ext>
                        </a:extLst>
                      </p:cNvPr>
                      <p:cNvPicPr/>
                      <p:nvPr/>
                    </p:nvPicPr>
                    <p:blipFill>
                      <a:blip r:embed="rId7"/>
                      <a:stretch>
                        <a:fillRect/>
                      </a:stretch>
                    </p:blipFill>
                    <p:spPr>
                      <a:xfrm>
                        <a:off x="4064000" y="2717375"/>
                        <a:ext cx="1136650" cy="509587"/>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64139FAE-15D3-487D-B3D9-2B2CE3E63AE6}"/>
              </a:ext>
            </a:extLst>
          </p:cNvPr>
          <p:cNvGraphicFramePr>
            <a:graphicFrameLocks noChangeAspect="1"/>
          </p:cNvGraphicFramePr>
          <p:nvPr>
            <p:extLst>
              <p:ext uri="{D42A27DB-BD31-4B8C-83A1-F6EECF244321}">
                <p14:modId xmlns:p14="http://schemas.microsoft.com/office/powerpoint/2010/main" val="3620481160"/>
              </p:ext>
            </p:extLst>
          </p:nvPr>
        </p:nvGraphicFramePr>
        <p:xfrm>
          <a:off x="3151188" y="3817565"/>
          <a:ext cx="2963862" cy="958850"/>
        </p:xfrm>
        <a:graphic>
          <a:graphicData uri="http://schemas.openxmlformats.org/presentationml/2006/ole">
            <mc:AlternateContent xmlns:mc="http://schemas.openxmlformats.org/markup-compatibility/2006">
              <mc:Choice xmlns:v="urn:schemas-microsoft-com:vml" Requires="v">
                <p:oleObj spid="_x0000_s5135" name="Equation" r:id="rId8" imgW="1257120" imgH="406080" progId="Equation.DSMT4">
                  <p:embed/>
                </p:oleObj>
              </mc:Choice>
              <mc:Fallback>
                <p:oleObj name="Equation" r:id="rId8" imgW="1257120" imgH="406080" progId="Equation.DSMT4">
                  <p:embed/>
                  <p:pic>
                    <p:nvPicPr>
                      <p:cNvPr id="36" name="Object 35">
                        <a:extLst>
                          <a:ext uri="{FF2B5EF4-FFF2-40B4-BE49-F238E27FC236}">
                            <a16:creationId xmlns:a16="http://schemas.microsoft.com/office/drawing/2014/main" id="{9FF87850-A76D-4523-85DB-1C05DBE109DB}"/>
                          </a:ext>
                        </a:extLst>
                      </p:cNvPr>
                      <p:cNvPicPr/>
                      <p:nvPr/>
                    </p:nvPicPr>
                    <p:blipFill>
                      <a:blip r:embed="rId9"/>
                      <a:stretch>
                        <a:fillRect/>
                      </a:stretch>
                    </p:blipFill>
                    <p:spPr>
                      <a:xfrm>
                        <a:off x="3151188" y="3817565"/>
                        <a:ext cx="2963862" cy="9588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AAF4DB9D-CB06-4EA4-AF1D-54990A7BEB38}"/>
              </a:ext>
            </a:extLst>
          </p:cNvPr>
          <p:cNvGraphicFramePr>
            <a:graphicFrameLocks noChangeAspect="1"/>
          </p:cNvGraphicFramePr>
          <p:nvPr>
            <p:extLst>
              <p:ext uri="{D42A27DB-BD31-4B8C-83A1-F6EECF244321}">
                <p14:modId xmlns:p14="http://schemas.microsoft.com/office/powerpoint/2010/main" val="160053853"/>
              </p:ext>
            </p:extLst>
          </p:nvPr>
        </p:nvGraphicFramePr>
        <p:xfrm>
          <a:off x="1995689" y="4810649"/>
          <a:ext cx="1285875" cy="958850"/>
        </p:xfrm>
        <a:graphic>
          <a:graphicData uri="http://schemas.openxmlformats.org/presentationml/2006/ole">
            <mc:AlternateContent xmlns:mc="http://schemas.openxmlformats.org/markup-compatibility/2006">
              <mc:Choice xmlns:v="urn:schemas-microsoft-com:vml" Requires="v">
                <p:oleObj spid="_x0000_s5136" name="Equation" r:id="rId10" imgW="545760" imgH="406080" progId="Equation.DSMT4">
                  <p:embed/>
                </p:oleObj>
              </mc:Choice>
              <mc:Fallback>
                <p:oleObj name="Equation" r:id="rId10" imgW="545760" imgH="406080" progId="Equation.DSMT4">
                  <p:embed/>
                  <p:pic>
                    <p:nvPicPr>
                      <p:cNvPr id="10" name="Object 9">
                        <a:extLst>
                          <a:ext uri="{FF2B5EF4-FFF2-40B4-BE49-F238E27FC236}">
                            <a16:creationId xmlns:a16="http://schemas.microsoft.com/office/drawing/2014/main" id="{D30BAB37-5DBB-4B0B-9118-440E7950BB5E}"/>
                          </a:ext>
                        </a:extLst>
                      </p:cNvPr>
                      <p:cNvPicPr/>
                      <p:nvPr/>
                    </p:nvPicPr>
                    <p:blipFill>
                      <a:blip r:embed="rId11"/>
                      <a:stretch>
                        <a:fillRect/>
                      </a:stretch>
                    </p:blipFill>
                    <p:spPr>
                      <a:xfrm>
                        <a:off x="1995689" y="4810649"/>
                        <a:ext cx="1285875" cy="95885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F163EEE0-94DB-4D95-9283-592042BA5E0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22547324"/>
      </p:ext>
    </p:extLst>
  </p:cSld>
  <p:clrMapOvr>
    <a:masterClrMapping/>
  </p:clrMapOvr>
  <mc:AlternateContent xmlns:mc="http://schemas.openxmlformats.org/markup-compatibility/2006">
    <mc:Choice xmlns:p14="http://schemas.microsoft.com/office/powerpoint/2010/main" Requires="p14">
      <p:transition spd="slow" p14:dur="2000" advTm="128999"/>
    </mc:Choice>
    <mc:Fallback>
      <p:transition spd="slow" advTm="128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basis</a:t>
            </a:r>
            <a:endParaRPr lang="en-CA" dirty="0"/>
          </a:p>
        </p:txBody>
      </p:sp>
      <p:sp>
        <p:nvSpPr>
          <p:cNvPr id="3" name="Content Placeholder 2"/>
          <p:cNvSpPr>
            <a:spLocks noGrp="1"/>
          </p:cNvSpPr>
          <p:nvPr>
            <p:ph idx="1"/>
          </p:nvPr>
        </p:nvSpPr>
        <p:spPr>
          <a:xfrm>
            <a:off x="457199" y="1600200"/>
            <a:ext cx="8105888" cy="4525963"/>
          </a:xfrm>
        </p:spPr>
        <p:txBody>
          <a:bodyPr/>
          <a:lstStyle/>
          <a:p>
            <a:r>
              <a:rPr lang="en-US" dirty="0"/>
              <a:t>If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a:latin typeface="Times New Roman" panose="02020603050405020304" pitchFamily="18" charset="0"/>
              </a:rPr>
              <a:t>u</a:t>
            </a:r>
            <a:r>
              <a:rPr lang="en-US" i="1" baseline="-25000" dirty="0">
                <a:latin typeface="Times New Roman" panose="02020603050405020304" pitchFamily="18" charset="0"/>
              </a:rPr>
              <a:t>n</a:t>
            </a:r>
            <a:r>
              <a:rPr lang="en-US" dirty="0"/>
              <a:t> forms an orthogonal basis for </a:t>
            </a:r>
            <a:r>
              <a:rPr lang="en-US" b="1" dirty="0">
                <a:latin typeface="Times New Roman" panose="02020603050405020304" pitchFamily="18" charset="0"/>
                <a:ea typeface="Tahoma" panose="020B0604030504040204" pitchFamily="34" charset="0"/>
              </a:rPr>
              <a:t>R</a:t>
            </a:r>
            <a:r>
              <a:rPr lang="en-US" i="1" baseline="30000" dirty="0">
                <a:latin typeface="Times New Roman" panose="02020603050405020304" pitchFamily="18" charset="0"/>
                <a:ea typeface="Tahoma" panose="020B0604030504040204" pitchFamily="34" charset="0"/>
              </a:rPr>
              <a:t>n</a:t>
            </a:r>
            <a:r>
              <a:rPr lang="en-US" dirty="0"/>
              <a:t> or </a:t>
            </a:r>
            <a:r>
              <a:rPr lang="en-US" b="1" dirty="0">
                <a:latin typeface="Times New Roman" panose="02020603050405020304" pitchFamily="18" charset="0"/>
                <a:ea typeface="Tahoma" panose="020B0604030504040204" pitchFamily="34" charset="0"/>
              </a:rPr>
              <a:t>C</a:t>
            </a:r>
            <a:r>
              <a:rPr lang="en-US" i="1" baseline="30000" dirty="0">
                <a:latin typeface="Times New Roman" panose="02020603050405020304" pitchFamily="18" charset="0"/>
                <a:ea typeface="Tahoma" panose="020B0604030504040204" pitchFamily="34" charset="0"/>
              </a:rPr>
              <a:t>n</a:t>
            </a:r>
            <a:r>
              <a:rPr lang="en-US" dirty="0"/>
              <a:t>,</a:t>
            </a:r>
            <a:br>
              <a:rPr lang="en-US" dirty="0"/>
            </a:br>
            <a:r>
              <a:rPr lang="en-US" dirty="0"/>
              <a:t>	then given </a:t>
            </a:r>
            <a:r>
              <a:rPr lang="en-US" b="1" dirty="0"/>
              <a:t>v</a:t>
            </a:r>
            <a:r>
              <a:rPr lang="en-US" dirty="0"/>
              <a:t>, we define</a:t>
            </a:r>
          </a:p>
          <a:p>
            <a:endParaRPr lang="en-US" dirty="0"/>
          </a:p>
          <a:p>
            <a:endParaRPr lang="en-US" dirty="0"/>
          </a:p>
          <a:p>
            <a:r>
              <a:rPr lang="en-US" dirty="0"/>
              <a:t>Then</a:t>
            </a:r>
          </a:p>
          <a:p>
            <a:endParaRPr lang="en-US" dirty="0">
              <a:solidFill>
                <a:prstClr val="white"/>
              </a:solidFill>
              <a:latin typeface="Times New Roman" panose="02020603050405020304" pitchFamily="18" charset="0"/>
            </a:endParaRPr>
          </a:p>
          <a:p>
            <a:endParaRPr lang="en-US" dirty="0">
              <a:solidFill>
                <a:prstClr val="white"/>
              </a:solidFill>
              <a:latin typeface="Times New Roman" panose="02020603050405020304" pitchFamily="18" charset="0"/>
            </a:endParaRPr>
          </a:p>
          <a:p>
            <a:pPr lvl="1"/>
            <a:r>
              <a:rPr lang="en-US" dirty="0">
                <a:solidFill>
                  <a:prstClr val="white"/>
                </a:solidFill>
              </a:rPr>
              <a:t>If some of the coefficients are sufficiently small,</a:t>
            </a:r>
            <a:br>
              <a:rPr lang="en-US" dirty="0">
                <a:solidFill>
                  <a:prstClr val="white"/>
                </a:solidFill>
              </a:rPr>
            </a:br>
            <a:r>
              <a:rPr lang="en-US" dirty="0">
                <a:solidFill>
                  <a:prstClr val="white"/>
                </a:solidFill>
              </a:rPr>
              <a:t>	discarding those terms still gives a reasonable approximation</a:t>
            </a:r>
          </a:p>
        </p:txBody>
      </p:sp>
      <p:sp>
        <p:nvSpPr>
          <p:cNvPr id="4" name="Footer Placeholder 3"/>
          <p:cNvSpPr>
            <a:spLocks noGrp="1"/>
          </p:cNvSpPr>
          <p:nvPr>
            <p:ph type="ftr" sz="quarter" idx="11"/>
          </p:nvPr>
        </p:nvSpPr>
        <p:spPr/>
        <p:txBody>
          <a:bodyPr/>
          <a:lstStyle/>
          <a:p>
            <a:r>
              <a:rPr lang="en-US"/>
              <a:t>The inner product and orthogonal bases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dirty="0"/>
          </a:p>
        </p:txBody>
      </p:sp>
      <p:graphicFrame>
        <p:nvGraphicFramePr>
          <p:cNvPr id="38" name="Object 37">
            <a:extLst>
              <a:ext uri="{FF2B5EF4-FFF2-40B4-BE49-F238E27FC236}">
                <a16:creationId xmlns:a16="http://schemas.microsoft.com/office/drawing/2014/main" id="{64139FAE-15D3-487D-B3D9-2B2CE3E63AE6}"/>
              </a:ext>
            </a:extLst>
          </p:cNvPr>
          <p:cNvGraphicFramePr>
            <a:graphicFrameLocks noChangeAspect="1"/>
          </p:cNvGraphicFramePr>
          <p:nvPr>
            <p:extLst>
              <p:ext uri="{D42A27DB-BD31-4B8C-83A1-F6EECF244321}">
                <p14:modId xmlns:p14="http://schemas.microsoft.com/office/powerpoint/2010/main" val="2604614249"/>
              </p:ext>
            </p:extLst>
          </p:nvPr>
        </p:nvGraphicFramePr>
        <p:xfrm>
          <a:off x="3794125" y="2325078"/>
          <a:ext cx="1674813" cy="958850"/>
        </p:xfrm>
        <a:graphic>
          <a:graphicData uri="http://schemas.openxmlformats.org/presentationml/2006/ole">
            <mc:AlternateContent xmlns:mc="http://schemas.openxmlformats.org/markup-compatibility/2006">
              <mc:Choice xmlns:v="urn:schemas-microsoft-com:vml" Requires="v">
                <p:oleObj spid="_x0000_s6152" name="Equation" r:id="rId6" imgW="711000" imgH="406080" progId="Equation.DSMT4">
                  <p:embed/>
                </p:oleObj>
              </mc:Choice>
              <mc:Fallback>
                <p:oleObj name="Equation" r:id="rId6" imgW="711000" imgH="406080" progId="Equation.DSMT4">
                  <p:embed/>
                  <p:pic>
                    <p:nvPicPr>
                      <p:cNvPr id="38" name="Object 37">
                        <a:extLst>
                          <a:ext uri="{FF2B5EF4-FFF2-40B4-BE49-F238E27FC236}">
                            <a16:creationId xmlns:a16="http://schemas.microsoft.com/office/drawing/2014/main" id="{64139FAE-15D3-487D-B3D9-2B2CE3E63AE6}"/>
                          </a:ext>
                        </a:extLst>
                      </p:cNvPr>
                      <p:cNvPicPr/>
                      <p:nvPr/>
                    </p:nvPicPr>
                    <p:blipFill>
                      <a:blip r:embed="rId7"/>
                      <a:stretch>
                        <a:fillRect/>
                      </a:stretch>
                    </p:blipFill>
                    <p:spPr>
                      <a:xfrm>
                        <a:off x="3794125" y="2325078"/>
                        <a:ext cx="1674813" cy="9588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6D74A3C-4C4E-49D2-9EA0-3ED90A7F4B90}"/>
              </a:ext>
            </a:extLst>
          </p:cNvPr>
          <p:cNvGraphicFramePr>
            <a:graphicFrameLocks noChangeAspect="1"/>
          </p:cNvGraphicFramePr>
          <p:nvPr>
            <p:extLst>
              <p:ext uri="{D42A27DB-BD31-4B8C-83A1-F6EECF244321}">
                <p14:modId xmlns:p14="http://schemas.microsoft.com/office/powerpoint/2010/main" val="52940142"/>
              </p:ext>
            </p:extLst>
          </p:nvPr>
        </p:nvGraphicFramePr>
        <p:xfrm>
          <a:off x="1727929" y="3344099"/>
          <a:ext cx="6219825" cy="868362"/>
        </p:xfrm>
        <a:graphic>
          <a:graphicData uri="http://schemas.openxmlformats.org/presentationml/2006/ole">
            <mc:AlternateContent xmlns:mc="http://schemas.openxmlformats.org/markup-compatibility/2006">
              <mc:Choice xmlns:v="urn:schemas-microsoft-com:vml" Requires="v">
                <p:oleObj spid="_x0000_s6153" name="Equation" r:id="rId8" imgW="2641320" imgH="368280" progId="Equation.DSMT4">
                  <p:embed/>
                </p:oleObj>
              </mc:Choice>
              <mc:Fallback>
                <p:oleObj name="Equation" r:id="rId8" imgW="2641320" imgH="368280" progId="Equation.DSMT4">
                  <p:embed/>
                  <p:pic>
                    <p:nvPicPr>
                      <p:cNvPr id="38" name="Object 37">
                        <a:extLst>
                          <a:ext uri="{FF2B5EF4-FFF2-40B4-BE49-F238E27FC236}">
                            <a16:creationId xmlns:a16="http://schemas.microsoft.com/office/drawing/2014/main" id="{64139FAE-15D3-487D-B3D9-2B2CE3E63AE6}"/>
                          </a:ext>
                        </a:extLst>
                      </p:cNvPr>
                      <p:cNvPicPr/>
                      <p:nvPr/>
                    </p:nvPicPr>
                    <p:blipFill>
                      <a:blip r:embed="rId9"/>
                      <a:stretch>
                        <a:fillRect/>
                      </a:stretch>
                    </p:blipFill>
                    <p:spPr>
                      <a:xfrm>
                        <a:off x="1727929" y="3344099"/>
                        <a:ext cx="6219825" cy="868362"/>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AE57B001-719D-473B-AA99-170AACE4000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74834288"/>
      </p:ext>
    </p:extLst>
  </p:cSld>
  <p:clrMapOvr>
    <a:masterClrMapping/>
  </p:clrMapOvr>
  <mc:AlternateContent xmlns:mc="http://schemas.openxmlformats.org/markup-compatibility/2006">
    <mc:Choice xmlns:p14="http://schemas.microsoft.com/office/powerpoint/2010/main" Requires="p14">
      <p:transition spd="slow" p14:dur="2000" advTm="90846"/>
    </mc:Choice>
    <mc:Fallback>
      <p:transition spd="slow" advTm="90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approximation</a:t>
            </a:r>
            <a:endParaRPr lang="en-CA" dirty="0"/>
          </a:p>
        </p:txBody>
      </p:sp>
      <p:sp>
        <p:nvSpPr>
          <p:cNvPr id="3" name="Content Placeholder 2"/>
          <p:cNvSpPr>
            <a:spLocks noGrp="1"/>
          </p:cNvSpPr>
          <p:nvPr>
            <p:ph idx="1"/>
          </p:nvPr>
        </p:nvSpPr>
        <p:spPr>
          <a:xfrm>
            <a:off x="457199" y="1600200"/>
            <a:ext cx="8105888" cy="4525963"/>
          </a:xfrm>
        </p:spPr>
        <p:txBody>
          <a:bodyPr/>
          <a:lstStyle/>
          <a:p>
            <a:r>
              <a:rPr lang="en-US" dirty="0"/>
              <a:t>If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a:latin typeface="Times New Roman" panose="02020603050405020304" pitchFamily="18" charset="0"/>
              </a:rPr>
              <a:t>u</a:t>
            </a:r>
            <a:r>
              <a:rPr lang="en-US" i="1" baseline="-25000" dirty="0">
                <a:latin typeface="Times New Roman" panose="02020603050405020304" pitchFamily="18" charset="0"/>
              </a:rPr>
              <a:t>m</a:t>
            </a:r>
            <a:r>
              <a:rPr lang="en-US" dirty="0"/>
              <a:t> forms an orthogonal set in </a:t>
            </a:r>
            <a:r>
              <a:rPr lang="en-US" b="1" dirty="0">
                <a:latin typeface="Times New Roman" panose="02020603050405020304" pitchFamily="18" charset="0"/>
                <a:ea typeface="Tahoma" panose="020B0604030504040204" pitchFamily="34" charset="0"/>
              </a:rPr>
              <a:t>R</a:t>
            </a:r>
            <a:r>
              <a:rPr lang="en-US" i="1" baseline="30000" dirty="0">
                <a:latin typeface="Times New Roman" panose="02020603050405020304" pitchFamily="18" charset="0"/>
                <a:ea typeface="Tahoma" panose="020B0604030504040204" pitchFamily="34" charset="0"/>
              </a:rPr>
              <a:t>n</a:t>
            </a:r>
            <a:r>
              <a:rPr lang="en-US" dirty="0"/>
              <a:t> or </a:t>
            </a:r>
            <a:r>
              <a:rPr lang="en-US" b="1" dirty="0">
                <a:latin typeface="Times New Roman" panose="02020603050405020304" pitchFamily="18" charset="0"/>
                <a:ea typeface="Tahoma" panose="020B0604030504040204" pitchFamily="34" charset="0"/>
              </a:rPr>
              <a:t>C</a:t>
            </a:r>
            <a:r>
              <a:rPr lang="en-US" i="1" baseline="30000" dirty="0">
                <a:latin typeface="Times New Roman" panose="02020603050405020304" pitchFamily="18" charset="0"/>
                <a:ea typeface="Tahoma" panose="020B0604030504040204" pitchFamily="34" charset="0"/>
              </a:rPr>
              <a:t>n</a:t>
            </a:r>
            <a:r>
              <a:rPr lang="en-US" dirty="0"/>
              <a:t>,</a:t>
            </a:r>
            <a:br>
              <a:rPr lang="en-US" dirty="0"/>
            </a:br>
            <a:r>
              <a:rPr lang="en-US" dirty="0"/>
              <a:t>	then given </a:t>
            </a:r>
            <a:r>
              <a:rPr lang="en-US" b="1" dirty="0"/>
              <a:t>v</a:t>
            </a:r>
            <a:r>
              <a:rPr lang="en-US" dirty="0"/>
              <a:t>, we define</a:t>
            </a:r>
          </a:p>
          <a:p>
            <a:endParaRPr lang="en-US" dirty="0"/>
          </a:p>
          <a:p>
            <a:endParaRPr lang="en-US" dirty="0"/>
          </a:p>
          <a:p>
            <a:r>
              <a:rPr lang="en-US" dirty="0"/>
              <a:t>Then</a:t>
            </a:r>
          </a:p>
          <a:p>
            <a:endParaRPr lang="en-US" dirty="0">
              <a:solidFill>
                <a:prstClr val="white"/>
              </a:solidFill>
              <a:latin typeface="Times New Roman" panose="02020603050405020304" pitchFamily="18" charset="0"/>
            </a:endParaRPr>
          </a:p>
          <a:p>
            <a:endParaRPr lang="en-US"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inner product and orthogonal bases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dirty="0"/>
          </a:p>
        </p:txBody>
      </p:sp>
      <p:graphicFrame>
        <p:nvGraphicFramePr>
          <p:cNvPr id="38" name="Object 37">
            <a:extLst>
              <a:ext uri="{FF2B5EF4-FFF2-40B4-BE49-F238E27FC236}">
                <a16:creationId xmlns:a16="http://schemas.microsoft.com/office/drawing/2014/main" id="{64139FAE-15D3-487D-B3D9-2B2CE3E63AE6}"/>
              </a:ext>
            </a:extLst>
          </p:cNvPr>
          <p:cNvGraphicFramePr>
            <a:graphicFrameLocks noChangeAspect="1"/>
          </p:cNvGraphicFramePr>
          <p:nvPr/>
        </p:nvGraphicFramePr>
        <p:xfrm>
          <a:off x="3794125" y="2325078"/>
          <a:ext cx="1674813" cy="958850"/>
        </p:xfrm>
        <a:graphic>
          <a:graphicData uri="http://schemas.openxmlformats.org/presentationml/2006/ole">
            <mc:AlternateContent xmlns:mc="http://schemas.openxmlformats.org/markup-compatibility/2006">
              <mc:Choice xmlns:v="urn:schemas-microsoft-com:vml" Requires="v">
                <p:oleObj spid="_x0000_s19458" name="Equation" r:id="rId6" imgW="711000" imgH="406080" progId="Equation.DSMT4">
                  <p:embed/>
                </p:oleObj>
              </mc:Choice>
              <mc:Fallback>
                <p:oleObj name="Equation" r:id="rId6" imgW="711000" imgH="406080" progId="Equation.DSMT4">
                  <p:embed/>
                  <p:pic>
                    <p:nvPicPr>
                      <p:cNvPr id="38" name="Object 37">
                        <a:extLst>
                          <a:ext uri="{FF2B5EF4-FFF2-40B4-BE49-F238E27FC236}">
                            <a16:creationId xmlns:a16="http://schemas.microsoft.com/office/drawing/2014/main" id="{64139FAE-15D3-487D-B3D9-2B2CE3E63AE6}"/>
                          </a:ext>
                        </a:extLst>
                      </p:cNvPr>
                      <p:cNvPicPr/>
                      <p:nvPr/>
                    </p:nvPicPr>
                    <p:blipFill>
                      <a:blip r:embed="rId7"/>
                      <a:stretch>
                        <a:fillRect/>
                      </a:stretch>
                    </p:blipFill>
                    <p:spPr>
                      <a:xfrm>
                        <a:off x="3794125" y="2325078"/>
                        <a:ext cx="1674813" cy="9588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6D74A3C-4C4E-49D2-9EA0-3ED90A7F4B90}"/>
              </a:ext>
            </a:extLst>
          </p:cNvPr>
          <p:cNvGraphicFramePr>
            <a:graphicFrameLocks noChangeAspect="1"/>
          </p:cNvGraphicFramePr>
          <p:nvPr>
            <p:extLst>
              <p:ext uri="{D42A27DB-BD31-4B8C-83A1-F6EECF244321}">
                <p14:modId xmlns:p14="http://schemas.microsoft.com/office/powerpoint/2010/main" val="72308846"/>
              </p:ext>
            </p:extLst>
          </p:nvPr>
        </p:nvGraphicFramePr>
        <p:xfrm>
          <a:off x="1682750" y="3344863"/>
          <a:ext cx="6308725" cy="868362"/>
        </p:xfrm>
        <a:graphic>
          <a:graphicData uri="http://schemas.openxmlformats.org/presentationml/2006/ole">
            <mc:AlternateContent xmlns:mc="http://schemas.openxmlformats.org/markup-compatibility/2006">
              <mc:Choice xmlns:v="urn:schemas-microsoft-com:vml" Requires="v">
                <p:oleObj spid="_x0000_s19459" name="Equation" r:id="rId8" imgW="2679480" imgH="368280" progId="Equation.DSMT4">
                  <p:embed/>
                </p:oleObj>
              </mc:Choice>
              <mc:Fallback>
                <p:oleObj name="Equation" r:id="rId8" imgW="2679480" imgH="368280" progId="Equation.DSMT4">
                  <p:embed/>
                  <p:pic>
                    <p:nvPicPr>
                      <p:cNvPr id="11" name="Object 10">
                        <a:extLst>
                          <a:ext uri="{FF2B5EF4-FFF2-40B4-BE49-F238E27FC236}">
                            <a16:creationId xmlns:a16="http://schemas.microsoft.com/office/drawing/2014/main" id="{96D74A3C-4C4E-49D2-9EA0-3ED90A7F4B90}"/>
                          </a:ext>
                        </a:extLst>
                      </p:cNvPr>
                      <p:cNvPicPr/>
                      <p:nvPr/>
                    </p:nvPicPr>
                    <p:blipFill>
                      <a:blip r:embed="rId9"/>
                      <a:stretch>
                        <a:fillRect/>
                      </a:stretch>
                    </p:blipFill>
                    <p:spPr>
                      <a:xfrm>
                        <a:off x="1682750" y="3344863"/>
                        <a:ext cx="6308725" cy="868362"/>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6763BE95-C727-415A-9138-CE95EF9F2EC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84142382"/>
      </p:ext>
    </p:extLst>
  </p:cSld>
  <p:clrMapOvr>
    <a:masterClrMapping/>
  </p:clrMapOvr>
  <mc:AlternateContent xmlns:mc="http://schemas.openxmlformats.org/markup-compatibility/2006">
    <mc:Choice xmlns:p14="http://schemas.microsoft.com/office/powerpoint/2010/main" Requires="p14">
      <p:transition spd="slow" p14:dur="2000" advTm="48540"/>
    </mc:Choice>
    <mc:Fallback>
      <p:transition spd="slow" advTm="48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Example</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For example, </a:t>
            </a:r>
          </a:p>
          <a:p>
            <a:endParaRPr lang="en-US" dirty="0"/>
          </a:p>
        </p:txBody>
      </p:sp>
      <p:sp>
        <p:nvSpPr>
          <p:cNvPr id="4" name="Footer Placeholder 3"/>
          <p:cNvSpPr>
            <a:spLocks noGrp="1"/>
          </p:cNvSpPr>
          <p:nvPr>
            <p:ph type="ftr" sz="quarter" idx="11"/>
          </p:nvPr>
        </p:nvSpPr>
        <p:spPr/>
        <p:txBody>
          <a:bodyPr/>
          <a:lstStyle/>
          <a:p>
            <a:r>
              <a:rPr lang="en-US"/>
              <a:t>The inner product and orthogonal bases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dirty="0"/>
          </a:p>
        </p:txBody>
      </p:sp>
      <p:graphicFrame>
        <p:nvGraphicFramePr>
          <p:cNvPr id="15" name="Object 14">
            <a:extLst>
              <a:ext uri="{FF2B5EF4-FFF2-40B4-BE49-F238E27FC236}">
                <a16:creationId xmlns:a16="http://schemas.microsoft.com/office/drawing/2014/main" id="{1B4C93CE-422C-40CF-B376-D97751539DC4}"/>
              </a:ext>
            </a:extLst>
          </p:cNvPr>
          <p:cNvGraphicFramePr>
            <a:graphicFrameLocks noChangeAspect="1"/>
          </p:cNvGraphicFramePr>
          <p:nvPr>
            <p:extLst>
              <p:ext uri="{D42A27DB-BD31-4B8C-83A1-F6EECF244321}">
                <p14:modId xmlns:p14="http://schemas.microsoft.com/office/powerpoint/2010/main" val="746141341"/>
              </p:ext>
            </p:extLst>
          </p:nvPr>
        </p:nvGraphicFramePr>
        <p:xfrm>
          <a:off x="2489852" y="951706"/>
          <a:ext cx="1436687" cy="1828800"/>
        </p:xfrm>
        <a:graphic>
          <a:graphicData uri="http://schemas.openxmlformats.org/presentationml/2006/ole">
            <mc:AlternateContent xmlns:mc="http://schemas.openxmlformats.org/markup-compatibility/2006">
              <mc:Choice xmlns:v="urn:schemas-microsoft-com:vml" Requires="v">
                <p:oleObj spid="_x0000_s16391" name="Equation" r:id="rId6" imgW="609480" imgH="774360" progId="Equation.DSMT4">
                  <p:embed/>
                </p:oleObj>
              </mc:Choice>
              <mc:Fallback>
                <p:oleObj name="Equation" r:id="rId6" imgW="609480" imgH="774360" progId="Equation.DSMT4">
                  <p:embed/>
                  <p:pic>
                    <p:nvPicPr>
                      <p:cNvPr id="12" name="Object 11">
                        <a:extLst>
                          <a:ext uri="{FF2B5EF4-FFF2-40B4-BE49-F238E27FC236}">
                            <a16:creationId xmlns:a16="http://schemas.microsoft.com/office/drawing/2014/main" id="{BAB89511-ECA2-434C-8FBF-1B46BF648007}"/>
                          </a:ext>
                        </a:extLst>
                      </p:cNvPr>
                      <p:cNvPicPr/>
                      <p:nvPr/>
                    </p:nvPicPr>
                    <p:blipFill>
                      <a:blip r:embed="rId7"/>
                      <a:stretch>
                        <a:fillRect/>
                      </a:stretch>
                    </p:blipFill>
                    <p:spPr>
                      <a:xfrm>
                        <a:off x="2489852" y="951706"/>
                        <a:ext cx="1436687" cy="18288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9CB9C78B-BBB9-45F6-B226-7D448F91FEA9}"/>
              </a:ext>
            </a:extLst>
          </p:cNvPr>
          <p:cNvGraphicFramePr>
            <a:graphicFrameLocks noChangeAspect="1"/>
          </p:cNvGraphicFramePr>
          <p:nvPr>
            <p:extLst>
              <p:ext uri="{D42A27DB-BD31-4B8C-83A1-F6EECF244321}">
                <p14:modId xmlns:p14="http://schemas.microsoft.com/office/powerpoint/2010/main" val="1471634460"/>
              </p:ext>
            </p:extLst>
          </p:nvPr>
        </p:nvGraphicFramePr>
        <p:xfrm>
          <a:off x="3978535" y="951706"/>
          <a:ext cx="4759325" cy="1828800"/>
        </p:xfrm>
        <a:graphic>
          <a:graphicData uri="http://schemas.openxmlformats.org/presentationml/2006/ole">
            <mc:AlternateContent xmlns:mc="http://schemas.openxmlformats.org/markup-compatibility/2006">
              <mc:Choice xmlns:v="urn:schemas-microsoft-com:vml" Requires="v">
                <p:oleObj spid="_x0000_s16392" name="Equation" r:id="rId8" imgW="2019240" imgH="774360" progId="Equation.DSMT4">
                  <p:embed/>
                </p:oleObj>
              </mc:Choice>
              <mc:Fallback>
                <p:oleObj name="Equation" r:id="rId8" imgW="2019240" imgH="774360" progId="Equation.DSMT4">
                  <p:embed/>
                  <p:pic>
                    <p:nvPicPr>
                      <p:cNvPr id="15" name="Object 14">
                        <a:extLst>
                          <a:ext uri="{FF2B5EF4-FFF2-40B4-BE49-F238E27FC236}">
                            <a16:creationId xmlns:a16="http://schemas.microsoft.com/office/drawing/2014/main" id="{1B4C93CE-422C-40CF-B376-D97751539DC4}"/>
                          </a:ext>
                        </a:extLst>
                      </p:cNvPr>
                      <p:cNvPicPr/>
                      <p:nvPr/>
                    </p:nvPicPr>
                    <p:blipFill>
                      <a:blip r:embed="rId9"/>
                      <a:stretch>
                        <a:fillRect/>
                      </a:stretch>
                    </p:blipFill>
                    <p:spPr>
                      <a:xfrm>
                        <a:off x="3978535" y="951706"/>
                        <a:ext cx="4759325" cy="18288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83B1A08A-5D30-4AEF-A125-9C4017E5D43F}"/>
              </a:ext>
            </a:extLst>
          </p:cNvPr>
          <p:cNvGraphicFramePr>
            <a:graphicFrameLocks noChangeAspect="1"/>
          </p:cNvGraphicFramePr>
          <p:nvPr>
            <p:extLst>
              <p:ext uri="{D42A27DB-BD31-4B8C-83A1-F6EECF244321}">
                <p14:modId xmlns:p14="http://schemas.microsoft.com/office/powerpoint/2010/main" val="1026367202"/>
              </p:ext>
            </p:extLst>
          </p:nvPr>
        </p:nvGraphicFramePr>
        <p:xfrm>
          <a:off x="910150" y="2837545"/>
          <a:ext cx="6824663" cy="1828800"/>
        </p:xfrm>
        <a:graphic>
          <a:graphicData uri="http://schemas.openxmlformats.org/presentationml/2006/ole">
            <mc:AlternateContent xmlns:mc="http://schemas.openxmlformats.org/markup-compatibility/2006">
              <mc:Choice xmlns:v="urn:schemas-microsoft-com:vml" Requires="v">
                <p:oleObj spid="_x0000_s16393" name="Equation" r:id="rId10" imgW="2895480" imgH="774360" progId="Equation.DSMT4">
                  <p:embed/>
                </p:oleObj>
              </mc:Choice>
              <mc:Fallback>
                <p:oleObj name="Equation" r:id="rId10" imgW="2895480" imgH="774360" progId="Equation.DSMT4">
                  <p:embed/>
                  <p:pic>
                    <p:nvPicPr>
                      <p:cNvPr id="16" name="Object 15">
                        <a:extLst>
                          <a:ext uri="{FF2B5EF4-FFF2-40B4-BE49-F238E27FC236}">
                            <a16:creationId xmlns:a16="http://schemas.microsoft.com/office/drawing/2014/main" id="{9CB9C78B-BBB9-45F6-B226-7D448F91FEA9}"/>
                          </a:ext>
                        </a:extLst>
                      </p:cNvPr>
                      <p:cNvPicPr/>
                      <p:nvPr/>
                    </p:nvPicPr>
                    <p:blipFill>
                      <a:blip r:embed="rId11"/>
                      <a:stretch>
                        <a:fillRect/>
                      </a:stretch>
                    </p:blipFill>
                    <p:spPr>
                      <a:xfrm>
                        <a:off x="910150" y="2837545"/>
                        <a:ext cx="6824663" cy="18288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6BAF6F21-FEDF-418D-9845-4DA2F177A38B}"/>
              </a:ext>
            </a:extLst>
          </p:cNvPr>
          <p:cNvGraphicFramePr>
            <a:graphicFrameLocks noChangeAspect="1"/>
          </p:cNvGraphicFramePr>
          <p:nvPr>
            <p:extLst>
              <p:ext uri="{D42A27DB-BD31-4B8C-83A1-F6EECF244321}">
                <p14:modId xmlns:p14="http://schemas.microsoft.com/office/powerpoint/2010/main" val="4033963522"/>
              </p:ext>
            </p:extLst>
          </p:nvPr>
        </p:nvGraphicFramePr>
        <p:xfrm>
          <a:off x="1772770" y="4744207"/>
          <a:ext cx="6346825" cy="1828800"/>
        </p:xfrm>
        <a:graphic>
          <a:graphicData uri="http://schemas.openxmlformats.org/presentationml/2006/ole">
            <mc:AlternateContent xmlns:mc="http://schemas.openxmlformats.org/markup-compatibility/2006">
              <mc:Choice xmlns:v="urn:schemas-microsoft-com:vml" Requires="v">
                <p:oleObj spid="_x0000_s16394" name="Equation" r:id="rId12" imgW="2692080" imgH="774360" progId="Equation.DSMT4">
                  <p:embed/>
                </p:oleObj>
              </mc:Choice>
              <mc:Fallback>
                <p:oleObj name="Equation" r:id="rId12" imgW="2692080" imgH="774360" progId="Equation.DSMT4">
                  <p:embed/>
                  <p:pic>
                    <p:nvPicPr>
                      <p:cNvPr id="17" name="Object 16">
                        <a:extLst>
                          <a:ext uri="{FF2B5EF4-FFF2-40B4-BE49-F238E27FC236}">
                            <a16:creationId xmlns:a16="http://schemas.microsoft.com/office/drawing/2014/main" id="{83B1A08A-5D30-4AEF-A125-9C4017E5D43F}"/>
                          </a:ext>
                        </a:extLst>
                      </p:cNvPr>
                      <p:cNvPicPr/>
                      <p:nvPr/>
                    </p:nvPicPr>
                    <p:blipFill>
                      <a:blip r:embed="rId13"/>
                      <a:stretch>
                        <a:fillRect/>
                      </a:stretch>
                    </p:blipFill>
                    <p:spPr>
                      <a:xfrm>
                        <a:off x="1772770" y="4744207"/>
                        <a:ext cx="6346825" cy="1828800"/>
                      </a:xfrm>
                      <a:prstGeom prst="rect">
                        <a:avLst/>
                      </a:prstGeom>
                    </p:spPr>
                  </p:pic>
                </p:oleObj>
              </mc:Fallback>
            </mc:AlternateContent>
          </a:graphicData>
        </a:graphic>
      </p:graphicFrame>
      <p:pic>
        <p:nvPicPr>
          <p:cNvPr id="20" name="Audio 19">
            <a:hlinkClick r:id="" action="ppaction://media"/>
            <a:extLst>
              <a:ext uri="{FF2B5EF4-FFF2-40B4-BE49-F238E27FC236}">
                <a16:creationId xmlns:a16="http://schemas.microsoft.com/office/drawing/2014/main" id="{4DC0308A-08F3-4120-8A50-A62765FF56CB}"/>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16111497"/>
      </p:ext>
    </p:extLst>
  </p:cSld>
  <p:clrMapOvr>
    <a:masterClrMapping/>
  </p:clrMapOvr>
  <mc:AlternateContent xmlns:mc="http://schemas.openxmlformats.org/markup-compatibility/2006">
    <mc:Choice xmlns:p14="http://schemas.microsoft.com/office/powerpoint/2010/main" Requires="p14">
      <p:transition spd="slow" p14:dur="2000" advTm="90871"/>
    </mc:Choice>
    <mc:Fallback>
      <p:transition spd="slow" advTm="90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a:xfrm>
            <a:off x="457199" y="1600200"/>
            <a:ext cx="7924801" cy="4525963"/>
          </a:xfrm>
        </p:spPr>
        <p:txBody>
          <a:bodyPr/>
          <a:lstStyle/>
          <a:p>
            <a:r>
              <a:rPr lang="en-US" dirty="0"/>
              <a:t>Recall the following properties of the inner product:</a:t>
            </a:r>
          </a:p>
          <a:p>
            <a:pPr lvl="1"/>
            <a:r>
              <a:rPr lang="en-US" dirty="0"/>
              <a:t>First,                       and                       if and only if </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0</a:t>
            </a:r>
            <a:endParaRPr lang="en-US" dirty="0">
              <a:latin typeface="Times New Roman" panose="02020603050405020304" pitchFamily="18" charset="0"/>
            </a:endParaRPr>
          </a:p>
          <a:p>
            <a:pPr lvl="1"/>
            <a:r>
              <a:rPr lang="en-US" dirty="0"/>
              <a:t>Second, </a:t>
            </a:r>
          </a:p>
          <a:p>
            <a:pPr lvl="1"/>
            <a:r>
              <a:rPr lang="en-US" dirty="0"/>
              <a:t>Third,                                       and</a:t>
            </a:r>
          </a:p>
          <a:p>
            <a:endParaRPr lang="en-US" dirty="0"/>
          </a:p>
          <a:p>
            <a:r>
              <a:rPr lang="en-US" dirty="0"/>
              <a:t>All the useful properties of the inner product are the consequence of these three properties</a:t>
            </a:r>
            <a:endParaRPr lang="en-US" dirty="0">
              <a:solidFill>
                <a:prstClr val="white"/>
              </a:solidFill>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inner product and orthogonal bases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dirty="0"/>
          </a:p>
        </p:txBody>
      </p:sp>
      <p:graphicFrame>
        <p:nvGraphicFramePr>
          <p:cNvPr id="9" name="Object 8">
            <a:extLst>
              <a:ext uri="{FF2B5EF4-FFF2-40B4-BE49-F238E27FC236}">
                <a16:creationId xmlns:a16="http://schemas.microsoft.com/office/drawing/2014/main" id="{D41441AA-E197-4D9A-97DA-10210B26CDC0}"/>
              </a:ext>
            </a:extLst>
          </p:cNvPr>
          <p:cNvGraphicFramePr>
            <a:graphicFrameLocks noChangeAspect="1"/>
          </p:cNvGraphicFramePr>
          <p:nvPr/>
        </p:nvGraphicFramePr>
        <p:xfrm>
          <a:off x="1941333" y="1978800"/>
          <a:ext cx="1227137" cy="509588"/>
        </p:xfrm>
        <a:graphic>
          <a:graphicData uri="http://schemas.openxmlformats.org/presentationml/2006/ole">
            <mc:AlternateContent xmlns:mc="http://schemas.openxmlformats.org/markup-compatibility/2006">
              <mc:Choice xmlns:v="urn:schemas-microsoft-com:vml" Requires="v">
                <p:oleObj spid="_x0000_s20482" name="Equation" r:id="rId6" imgW="520560" imgH="215640" progId="Equation.DSMT4">
                  <p:embed/>
                </p:oleObj>
              </mc:Choice>
              <mc:Fallback>
                <p:oleObj name="Equation" r:id="rId6" imgW="520560" imgH="215640" progId="Equation.DSMT4">
                  <p:embed/>
                  <p:pic>
                    <p:nvPicPr>
                      <p:cNvPr id="9" name="Object 8">
                        <a:extLst>
                          <a:ext uri="{FF2B5EF4-FFF2-40B4-BE49-F238E27FC236}">
                            <a16:creationId xmlns:a16="http://schemas.microsoft.com/office/drawing/2014/main" id="{D41441AA-E197-4D9A-97DA-10210B26CDC0}"/>
                          </a:ext>
                        </a:extLst>
                      </p:cNvPr>
                      <p:cNvPicPr/>
                      <p:nvPr/>
                    </p:nvPicPr>
                    <p:blipFill>
                      <a:blip r:embed="rId7"/>
                      <a:stretch>
                        <a:fillRect/>
                      </a:stretch>
                    </p:blipFill>
                    <p:spPr>
                      <a:xfrm>
                        <a:off x="1941333" y="1978800"/>
                        <a:ext cx="1227137" cy="50958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B5A2B68-94FD-47F8-A0B8-820D91A0ADE9}"/>
              </a:ext>
            </a:extLst>
          </p:cNvPr>
          <p:cNvGraphicFramePr>
            <a:graphicFrameLocks noChangeAspect="1"/>
          </p:cNvGraphicFramePr>
          <p:nvPr/>
        </p:nvGraphicFramePr>
        <p:xfrm>
          <a:off x="3699407" y="1978800"/>
          <a:ext cx="1227137" cy="509588"/>
        </p:xfrm>
        <a:graphic>
          <a:graphicData uri="http://schemas.openxmlformats.org/presentationml/2006/ole">
            <mc:AlternateContent xmlns:mc="http://schemas.openxmlformats.org/markup-compatibility/2006">
              <mc:Choice xmlns:v="urn:schemas-microsoft-com:vml" Requires="v">
                <p:oleObj spid="_x0000_s20483" name="Equation" r:id="rId8" imgW="520560" imgH="215640" progId="Equation.DSMT4">
                  <p:embed/>
                </p:oleObj>
              </mc:Choice>
              <mc:Fallback>
                <p:oleObj name="Equation" r:id="rId8" imgW="520560" imgH="215640" progId="Equation.DSMT4">
                  <p:embed/>
                  <p:pic>
                    <p:nvPicPr>
                      <p:cNvPr id="11" name="Object 10">
                        <a:extLst>
                          <a:ext uri="{FF2B5EF4-FFF2-40B4-BE49-F238E27FC236}">
                            <a16:creationId xmlns:a16="http://schemas.microsoft.com/office/drawing/2014/main" id="{9B5A2B68-94FD-47F8-A0B8-820D91A0ADE9}"/>
                          </a:ext>
                        </a:extLst>
                      </p:cNvPr>
                      <p:cNvPicPr/>
                      <p:nvPr/>
                    </p:nvPicPr>
                    <p:blipFill>
                      <a:blip r:embed="rId9"/>
                      <a:stretch>
                        <a:fillRect/>
                      </a:stretch>
                    </p:blipFill>
                    <p:spPr>
                      <a:xfrm>
                        <a:off x="3699407" y="1978800"/>
                        <a:ext cx="1227137" cy="50958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AB89511-ECA2-434C-8FBF-1B46BF648007}"/>
              </a:ext>
            </a:extLst>
          </p:cNvPr>
          <p:cNvGraphicFramePr>
            <a:graphicFrameLocks noChangeAspect="1"/>
          </p:cNvGraphicFramePr>
          <p:nvPr/>
        </p:nvGraphicFramePr>
        <p:xfrm>
          <a:off x="2218092" y="2299949"/>
          <a:ext cx="1825625" cy="569912"/>
        </p:xfrm>
        <a:graphic>
          <a:graphicData uri="http://schemas.openxmlformats.org/presentationml/2006/ole">
            <mc:AlternateContent xmlns:mc="http://schemas.openxmlformats.org/markup-compatibility/2006">
              <mc:Choice xmlns:v="urn:schemas-microsoft-com:vml" Requires="v">
                <p:oleObj spid="_x0000_s20484" name="Equation" r:id="rId10" imgW="774360" imgH="241200" progId="Equation.DSMT4">
                  <p:embed/>
                </p:oleObj>
              </mc:Choice>
              <mc:Fallback>
                <p:oleObj name="Equation" r:id="rId10" imgW="774360" imgH="241200" progId="Equation.DSMT4">
                  <p:embed/>
                  <p:pic>
                    <p:nvPicPr>
                      <p:cNvPr id="12" name="Object 11">
                        <a:extLst>
                          <a:ext uri="{FF2B5EF4-FFF2-40B4-BE49-F238E27FC236}">
                            <a16:creationId xmlns:a16="http://schemas.microsoft.com/office/drawing/2014/main" id="{BAB89511-ECA2-434C-8FBF-1B46BF648007}"/>
                          </a:ext>
                        </a:extLst>
                      </p:cNvPr>
                      <p:cNvPicPr/>
                      <p:nvPr/>
                    </p:nvPicPr>
                    <p:blipFill>
                      <a:blip r:embed="rId11"/>
                      <a:stretch>
                        <a:fillRect/>
                      </a:stretch>
                    </p:blipFill>
                    <p:spPr>
                      <a:xfrm>
                        <a:off x="2218092" y="2299949"/>
                        <a:ext cx="1825625" cy="56991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370C3B70-5114-4B66-A1E5-225453DDC467}"/>
              </a:ext>
            </a:extLst>
          </p:cNvPr>
          <p:cNvGraphicFramePr>
            <a:graphicFrameLocks noChangeAspect="1"/>
          </p:cNvGraphicFramePr>
          <p:nvPr/>
        </p:nvGraphicFramePr>
        <p:xfrm>
          <a:off x="2011516" y="2754128"/>
          <a:ext cx="2184400" cy="509587"/>
        </p:xfrm>
        <a:graphic>
          <a:graphicData uri="http://schemas.openxmlformats.org/presentationml/2006/ole">
            <mc:AlternateContent xmlns:mc="http://schemas.openxmlformats.org/markup-compatibility/2006">
              <mc:Choice xmlns:v="urn:schemas-microsoft-com:vml" Requires="v">
                <p:oleObj spid="_x0000_s20485" name="Equation" r:id="rId12" imgW="927000" imgH="215640" progId="Equation.DSMT4">
                  <p:embed/>
                </p:oleObj>
              </mc:Choice>
              <mc:Fallback>
                <p:oleObj name="Equation" r:id="rId12" imgW="927000" imgH="215640" progId="Equation.DSMT4">
                  <p:embed/>
                  <p:pic>
                    <p:nvPicPr>
                      <p:cNvPr id="13" name="Object 12">
                        <a:extLst>
                          <a:ext uri="{FF2B5EF4-FFF2-40B4-BE49-F238E27FC236}">
                            <a16:creationId xmlns:a16="http://schemas.microsoft.com/office/drawing/2014/main" id="{370C3B70-5114-4B66-A1E5-225453DDC467}"/>
                          </a:ext>
                        </a:extLst>
                      </p:cNvPr>
                      <p:cNvPicPr/>
                      <p:nvPr/>
                    </p:nvPicPr>
                    <p:blipFill>
                      <a:blip r:embed="rId13"/>
                      <a:stretch>
                        <a:fillRect/>
                      </a:stretch>
                    </p:blipFill>
                    <p:spPr>
                      <a:xfrm>
                        <a:off x="2011516" y="2754128"/>
                        <a:ext cx="2184400" cy="50958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25364012-F1BE-419C-BFCA-2EDB4213A99D}"/>
              </a:ext>
            </a:extLst>
          </p:cNvPr>
          <p:cNvGraphicFramePr>
            <a:graphicFrameLocks noChangeAspect="1"/>
          </p:cNvGraphicFramePr>
          <p:nvPr/>
        </p:nvGraphicFramePr>
        <p:xfrm>
          <a:off x="4748982" y="2754127"/>
          <a:ext cx="3232150" cy="509587"/>
        </p:xfrm>
        <a:graphic>
          <a:graphicData uri="http://schemas.openxmlformats.org/presentationml/2006/ole">
            <mc:AlternateContent xmlns:mc="http://schemas.openxmlformats.org/markup-compatibility/2006">
              <mc:Choice xmlns:v="urn:schemas-microsoft-com:vml" Requires="v">
                <p:oleObj spid="_x0000_s20486" name="Equation" r:id="rId14" imgW="1371600" imgH="215640" progId="Equation.DSMT4">
                  <p:embed/>
                </p:oleObj>
              </mc:Choice>
              <mc:Fallback>
                <p:oleObj name="Equation" r:id="rId14" imgW="1371600" imgH="215640" progId="Equation.DSMT4">
                  <p:embed/>
                  <p:pic>
                    <p:nvPicPr>
                      <p:cNvPr id="14" name="Object 13">
                        <a:extLst>
                          <a:ext uri="{FF2B5EF4-FFF2-40B4-BE49-F238E27FC236}">
                            <a16:creationId xmlns:a16="http://schemas.microsoft.com/office/drawing/2014/main" id="{25364012-F1BE-419C-BFCA-2EDB4213A99D}"/>
                          </a:ext>
                        </a:extLst>
                      </p:cNvPr>
                      <p:cNvPicPr/>
                      <p:nvPr/>
                    </p:nvPicPr>
                    <p:blipFill>
                      <a:blip r:embed="rId15"/>
                      <a:stretch>
                        <a:fillRect/>
                      </a:stretch>
                    </p:blipFill>
                    <p:spPr>
                      <a:xfrm>
                        <a:off x="4748982" y="2754127"/>
                        <a:ext cx="3232150" cy="509587"/>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68605129-627C-42DA-B489-9BD82C3A1CCA}"/>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409138949"/>
      </p:ext>
    </p:extLst>
  </p:cSld>
  <p:clrMapOvr>
    <a:masterClrMapping/>
  </p:clrMapOvr>
  <mc:AlternateContent xmlns:mc="http://schemas.openxmlformats.org/markup-compatibility/2006">
    <mc:Choice xmlns:p14="http://schemas.microsoft.com/office/powerpoint/2010/main" Requires="p14">
      <p:transition spd="slow" p14:dur="2000" advTm="123301"/>
    </mc:Choice>
    <mc:Fallback>
      <p:transition spd="slow" advTm="123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1|5.1|2.4|14.6|20.5"/>
</p:tagLst>
</file>

<file path=ppt/tags/tag2.xml><?xml version="1.0" encoding="utf-8"?>
<p:tagLst xmlns:a="http://schemas.openxmlformats.org/drawingml/2006/main" xmlns:r="http://schemas.openxmlformats.org/officeDocument/2006/relationships" xmlns:p="http://schemas.openxmlformats.org/presentationml/2006/main">
  <p:tag name="TIMING" val="|10|25.8|44"/>
</p:tagLst>
</file>

<file path=ppt/tags/tag3.xml><?xml version="1.0" encoding="utf-8"?>
<p:tagLst xmlns:a="http://schemas.openxmlformats.org/drawingml/2006/main" xmlns:r="http://schemas.openxmlformats.org/officeDocument/2006/relationships" xmlns:p="http://schemas.openxmlformats.org/presentationml/2006/main">
  <p:tag name="TIMING" val="|13.8|32.4|29.9"/>
</p:tagLst>
</file>

<file path=ppt/tags/tag4.xml><?xml version="1.0" encoding="utf-8"?>
<p:tagLst xmlns:a="http://schemas.openxmlformats.org/drawingml/2006/main" xmlns:r="http://schemas.openxmlformats.org/officeDocument/2006/relationships" xmlns:p="http://schemas.openxmlformats.org/presentationml/2006/main">
  <p:tag name="TIMING" val="|34.7|39.1"/>
</p:tagLst>
</file>

<file path=ppt/tags/tag5.xml><?xml version="1.0" encoding="utf-8"?>
<p:tagLst xmlns:a="http://schemas.openxmlformats.org/drawingml/2006/main" xmlns:r="http://schemas.openxmlformats.org/officeDocument/2006/relationships" xmlns:p="http://schemas.openxmlformats.org/presentationml/2006/main">
  <p:tag name="TIMING" val="|19.3"/>
</p:tagLst>
</file>

<file path=ppt/tags/tag6.xml><?xml version="1.0" encoding="utf-8"?>
<p:tagLst xmlns:a="http://schemas.openxmlformats.org/drawingml/2006/main" xmlns:r="http://schemas.openxmlformats.org/officeDocument/2006/relationships" xmlns:p="http://schemas.openxmlformats.org/presentationml/2006/main">
  <p:tag name="TIMING" val="|5.4|19.6|38.6"/>
</p:tagLst>
</file>

<file path=ppt/tags/tag7.xml><?xml version="1.0" encoding="utf-8"?>
<p:tagLst xmlns:a="http://schemas.openxmlformats.org/drawingml/2006/main" xmlns:r="http://schemas.openxmlformats.org/officeDocument/2006/relationships" xmlns:p="http://schemas.openxmlformats.org/presentationml/2006/main">
  <p:tag name="TIMING" val="|5.2|37.4|25|26.7"/>
</p:tagLst>
</file>

<file path=ppt/tags/tag8.xml><?xml version="1.0" encoding="utf-8"?>
<p:tagLst xmlns:a="http://schemas.openxmlformats.org/drawingml/2006/main" xmlns:r="http://schemas.openxmlformats.org/officeDocument/2006/relationships" xmlns:p="http://schemas.openxmlformats.org/presentationml/2006/main">
  <p:tag name="TIMING" val="|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110946</TotalTime>
  <Words>784</Words>
  <Application>Microsoft Office PowerPoint</Application>
  <PresentationFormat>On-screen Show (4:3)</PresentationFormat>
  <Paragraphs>109</Paragraphs>
  <Slides>14</Slides>
  <Notes>0</Notes>
  <HiddenSlides>0</HiddenSlides>
  <MMClips>14</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14</vt:i4>
      </vt:variant>
    </vt:vector>
  </HeadingPairs>
  <TitlesOfParts>
    <vt:vector size="25" baseType="lpstr">
      <vt:lpstr>Arial</vt:lpstr>
      <vt:lpstr>Bookman Old Style</vt:lpstr>
      <vt:lpstr>Calibri</vt:lpstr>
      <vt:lpstr>Cambria</vt:lpstr>
      <vt:lpstr>Consolas</vt:lpstr>
      <vt:lpstr>Constantia</vt:lpstr>
      <vt:lpstr>Georgia</vt:lpstr>
      <vt:lpstr>Times New Roman</vt:lpstr>
      <vt:lpstr>Office Theme</vt:lpstr>
      <vt:lpstr>MathType 6.0 Equation</vt:lpstr>
      <vt:lpstr>Equation</vt:lpstr>
      <vt:lpstr>The inner product and orthogonal bases</vt:lpstr>
      <vt:lpstr>Introduction</vt:lpstr>
      <vt:lpstr>The inner product</vt:lpstr>
      <vt:lpstr>The inner product</vt:lpstr>
      <vt:lpstr>The projection</vt:lpstr>
      <vt:lpstr>Orthogonal basis</vt:lpstr>
      <vt:lpstr>Best approximation</vt:lpstr>
      <vt:lpstr>            Example</vt:lpstr>
      <vt:lpstr>Example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1900</cp:revision>
  <dcterms:created xsi:type="dcterms:W3CDTF">2020-04-30T19:27:29Z</dcterms:created>
  <dcterms:modified xsi:type="dcterms:W3CDTF">2021-10-15T15:18:39Z</dcterms:modified>
</cp:coreProperties>
</file>